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5"/>
  </p:notesMasterIdLst>
  <p:handoutMasterIdLst>
    <p:handoutMasterId r:id="rId56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334" r:id="rId21"/>
    <p:sldId id="277" r:id="rId22"/>
    <p:sldId id="335" r:id="rId23"/>
    <p:sldId id="284" r:id="rId24"/>
    <p:sldId id="269" r:id="rId25"/>
    <p:sldId id="304" r:id="rId26"/>
    <p:sldId id="305" r:id="rId27"/>
    <p:sldId id="307" r:id="rId28"/>
    <p:sldId id="306" r:id="rId29"/>
    <p:sldId id="308" r:id="rId30"/>
    <p:sldId id="270" r:id="rId31"/>
    <p:sldId id="309" r:id="rId32"/>
    <p:sldId id="310" r:id="rId33"/>
    <p:sldId id="311" r:id="rId34"/>
    <p:sldId id="312" r:id="rId35"/>
    <p:sldId id="314" r:id="rId36"/>
    <p:sldId id="313" r:id="rId37"/>
    <p:sldId id="315" r:id="rId38"/>
    <p:sldId id="316" r:id="rId39"/>
    <p:sldId id="317" r:id="rId40"/>
    <p:sldId id="294" r:id="rId41"/>
    <p:sldId id="296" r:id="rId42"/>
    <p:sldId id="318" r:id="rId43"/>
    <p:sldId id="319" r:id="rId44"/>
    <p:sldId id="321" r:id="rId45"/>
    <p:sldId id="322" r:id="rId46"/>
    <p:sldId id="323" r:id="rId47"/>
    <p:sldId id="324" r:id="rId48"/>
    <p:sldId id="288" r:id="rId49"/>
    <p:sldId id="289" r:id="rId50"/>
    <p:sldId id="320" r:id="rId51"/>
    <p:sldId id="274" r:id="rId52"/>
    <p:sldId id="275" r:id="rId53"/>
    <p:sldId id="329" r:id="rId5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=""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=""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=""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=""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54" autoAdjust="0"/>
    <p:restoredTop sz="85174"/>
  </p:normalViewPr>
  <p:slideViewPr>
    <p:cSldViewPr snapToGrid="0" snapToObjects="1">
      <p:cViewPr>
        <p:scale>
          <a:sx n="153" d="100"/>
          <a:sy n="153" d="100"/>
        </p:scale>
        <p:origin x="-930" y="-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63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commentAuthors" Target="commentAuthors.xml"/><Relationship Id="rId61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jpeg>
</file>

<file path=ppt/media/image38.png>
</file>

<file path=ppt/media/image39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mplifier/class10repo/blob/master/Week%201%20Data%20Collection%20with%20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Zamplifier/class10repo/blob/master/Class%2010%20Week%201%20-%20Data%20Wrangling.ipynb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Zamplifier/class10repo/blob/master/Coursera%20Week%2010%20Week%202%20-%20EDA%20with%20Visualization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mplifier/class10repo/blob/master/Coursera%20Class%2010%20Week%202%20-%20EDA%20with%20SQL%20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mplifier/class10repo/blob/master/Class10Week3%20%20InteractiveVisualAnalyticswith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mplifier/class10repo/blob/master/Interactive%20Dashboard%20with%20Plotly%20Dash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mplifier/class10repo/blob/master/Class%2010%20Week%204%20%20Machine%20Learning%20Predictions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pi.spacexdata.com/v4/rockets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mplifier/class10repo/blob/master/Class%2010%20week%201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&lt;Amar </a:t>
            </a:r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Pandit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&gt;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&lt;6/5/22&gt;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=""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Wikipedia as a source of the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were downloaded as shown in figure 2.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</a:t>
            </a:r>
            <a:r>
              <a:rPr lang="en-US" sz="1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github.com/Zamplifier/class10repo/blob/master/Week%201%20Data%20Collection%20with%20WebScraping.ipynb</a:t>
            </a:r>
            <a:endParaRPr lang="en-US" sz="14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498" y="1520247"/>
            <a:ext cx="3505200" cy="4505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243645" y="5946711"/>
            <a:ext cx="3617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2: </a:t>
            </a:r>
            <a:r>
              <a:rPr lang="en-US" dirty="0" err="1" smtClean="0"/>
              <a:t>WebscrapingFlowchart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shown in Figure 3, after completing initial EDA, key data was calculated  and summarized including mission outcome and orbit occurrences.  </a:t>
            </a:r>
          </a:p>
          <a:p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outcome data, a landing outcome label was created.</a:t>
            </a:r>
          </a:p>
          <a:p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453" y="4458737"/>
            <a:ext cx="8983663" cy="165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380554" y="6307669"/>
            <a:ext cx="917010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https://github.com/Zamplifier/class10repo/blob/master/Class%2010%20Week%201%20-%20Data%20Wrangling.ipynb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67069" y="6025573"/>
            <a:ext cx="6257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3: Data Wrangling Flowchart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data was visualized using scatterplots (Figure 4) and bar graphs to show the correlation between the following features;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/>
              <a:t>Launch Site and Flight Number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/>
              <a:t>Launch Site and Payload Mass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/>
              <a:t>Orbit and Flight Number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/>
              <a:t>Payload Mass and Flight Number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/>
              <a:t>Payload and Orbit</a:t>
            </a:r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2" name="AutoShape 2" descr="data:image/png;base64,iVBORw0KGgoAAAANSUhEUgAABzcAAAFpCAYAAAARE6X2AAAAOXRFWHRTb2Z0d2FyZQBNYXRwbG90bGliIHZlcnNpb24zLjUuMCwgaHR0cHM6Ly9tYXRwbG90bGliLm9yZy8/fFQqAAAACXBIWXMAAAsTAAALEwEAmpwYAABThklEQVR4nO3dd3xX1f3H8dcnTNkiCgooqKCi4sI9qnXhqtXaVrvUujq01da22m2nv9pWbWsdbZ2tW2urto66t+JEnKiIoCBDQEBmzu+P+w0k4RsSsm4ueT0fjzySe+65536+mCsk7+85J1JKSJIkSZIkSZIkSVJbV5F3AZIkSZIkSZIkSZLUEIabkiRJkiRJkiRJkgrBcFOSJEmSJEmSJElSIRhuSpIkSZIkSZIkSSoEw01JkiRJkiRJkiRJhdAx7wLUcKNHj0533HFH3mVIkiRJkiRJkiQpf5F3AXlw5maBTJ8+Pe8SJEmSJEmSJEmSpNw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ZIkSZIkSZIkqRAMNyVJkiRJkiRJkiQVguGmJEmSJEmSJEmSpEIw3JRayJTZC3h24gcsrUx5lyJJKqgXJs3inpensmDx0rxLkSRJkiQ1l7nvw9uPwuKP8q5EahtSgtfvhscugGmv5V2NCqBj3gVIq6M/3vM6593zOksrE+v37cY/jt+RwX275V2WVCiz5y+m1xodiYi8S5FycfoNz3Pj05MAGNCrKzd8ZWf/LpFW1cy34N1nYPCO0HtQ3tVIkiRJMOYy+M93oHIxdOsHX7gJ1ts676qkfN12Gjx9Wfb13T+GI6+B4fvlW5PaNGduSg01dxpc+3n49fpwxSEw442y3abMXrAs2ASYOHM+F9w3vjUrVREsnFu8d+d9OAUWL2jx24x//0NGn/cgW/3sLvb+/QO8OHl2i99Tamtefm/OsmATYMqcBfz1oTdzrEgqoGeugj9uCzd+Gc7fCl76V94VSZIkqb1bNB/u+mEWbALMnw73nJVvTVIjjX//Q+4cN4XZ8xc3baC50+CZK5YfVy6BR85v2pha7RluavVVWdm8491+GrxyGyycDW89CDcdX7bb1DkLVliKdvKsgoVYajmVS+HWU+H/NoD/Gwr3/ar5xn73ObjqcLhgR3jwnOZ7BuZNh0tHw+82gd8Oh+eubp5x63DmzWN5ZcqHALw5bR6n3/B8i95PLWDhhzDxcVgwJ986li6BJ/8CNx4HT1ySHTfBa1M/5NjLnuTjv72fs//7CouXNvPfM9V8MH/RCm0zm/rDQsFd9fjbHHD+Q3z24sd49I3peZdT3tLF2RI61x8NT1zc5O85NUFK2S+JUuk5rVwC9/ws35okSZKkhXNg0dyabXPezacWqQkuuut5bjr/dD689gR+8n+/4tmJHzR+sFSZ/QxXXaU/T2vlXJZWq5/Zk+Dmk+Dth2HAlvDJi2DAFk0fd8IjNY/ffSZ7t1XnmksEbjGwN0P7deet6fOWtR0ycr2m31+rhxdvWr7EQuUSeOD/YKOPw/o7NW3cxR/B3w+H+TOy43t/AV16w44nNm1cyGqc+Fj29cLZ2TIRw0dDt75NH7uMce/WDMRemfIhlZWJigqXpy2E8ffADcdkP7B17gFHXJbfMiJ3/QCeuCj7+sUbYfprcNBvGzXU0srEsZc9tezNKhc98AZdO1Vw6j7Dm6vaGrYf0rfG3yUR8Ont2u+SmneOm8KPbnlx2fGxlz3FQ9/bi3V6ds2xqjL+czo8fXn29Uu3ZEuiHnB2nhW1XynBgloz/z9qwg/bkiRJUnPoOQA22C37vWWVLY/Irx6pEWZ/tJjNH/46u3caC8ARPMhl/1zKNt9s5BtKe/bPnoOxN5QaAnb6avMUq9WWMze1+rntW8v/gTBlbJ0zLFfZwO1qHq+92QrBJkCHiuDvx+/I53Zcnz2Gr81vjhjJZ7Yf3Dw1qFgWzoXHL4Q7fwCTns7apoxdsV+5tlU1+ZnlwWaV1+9q+rgA779c83jJAvjgreYZu4xdN+5X43jnDdcy2CySO87Igk3I3o363+/mV8uzf1/58SoY//7cFWbh3//qtEaPV59OHSq47qSd+OqeG3HEdoP4+3E7ssfwtVvsfm3d/a++X+N44ZJKHntjRh29c5ISPHdNzbYWnumulaiogG2+ULNt26PzqUWSJEmq7rNXwS6nwMb7wAG/gd2+nXdF0ir5aPpEdq+o+fvM/Wdf37RBu/Rc/nVUQJceTRtPqz1nbmr1M3lMzeNpL8OiedC5e9PGPfj3cNMJ8M7jsM7mcNhFdXYd2GcNfnXYlk27n4rvqsNg0pPZ149fmG0Qv9Fe8OgflveJDjD0Y02/11obQ0Wn5Xs2AKyzadPHBRi2L0x4aPlxz3Whf8t9f599+JZ06VjBk2/NZOvBffjZoc0w81qtZ/aklR+3pm59ay73071f3X3rMXDNNejeuQPzFi1d1rZJ/54ruWIlKpdmfy69B0FFhzq7rdOzK98b3UzPccFtvM6Kf9bDyrTlKiL7HpszeXlbE77n1AwOOAf6b569wWjIrrD15/OuSJIkScp+Vt3vF3lXITXagDUSCag+FWGtinl1da/fvOnwdLU9N9NSePi87A0AUh2cuanVz/o71zweMLLpwSZAn/XhuDvhh9Pga4/CuiObPqZWX+8+uzzYhOwv5TF/y5agPeh30G94FhAecSms3QzLWvbsDweeA51Lv+wfsjvs9q2mjwuw88nwse9lNW+8D3z+BujYuXnGLmOtHl340+e25ckf7MMlXxrFgN5tbNlJrdwWh9c6/lQ+dQDs+7Ms9Aeo6Aj7ntXooXp06cjZnxpJn27ZeNus34dv79+IZ3fS03DeSDh/ZPZ50pj6rxGf33F99hvRH4DOHSs4bZ/hjFivV85VlbHfz5d/z3XonH0PKj8dOsL2x8NhF2azOMNVACRJkiSpybqu+PN4lzUHNn68yiXZvpvVLV3U+PHULkSqvVGr2qxRo0alMWP8JWi95r4P//4GvPUgrLc1HHI+9BuWd1Vqb6a9ChfsULNt5Gfh8Eua7RYvTp7Nn+4dz+yPFnPkDoM5dOuB2T6wC+dkezioRS2tTEz+4CPW69OVjh18r9AyixfAw+dm+7QO3iEL2css4d1q5rwHk5+GgdtCr6bvf7xwyVJmz1/MOr0aGbpfuBtMrbZ0S/8t4asP191fNUyfu5AuHSvo2bVTvX0rKxPT5y5k7Z5diNYMtea8B+89ly1n32Od1ruvJEmSJEmtoXIp/HoQLJ6/vG3YvvD5Gxs/5g3HwribSweRTQip/QZ61aVdvpM312VpI2IAcB6wPbAQmACcmlJ6LSKGl84NBxYDY4FTUkpTS9eeDxwBDE4pi/Uj4hjgHKBqPbAXUkpfioiDgZ+TzVTtBJyfUrq4Vi39gb8Bg0t9JqSUDoyIIcBtKaUV1kWMiNOB44ElwFLgdymlK+t4raeXals7pTS91HYmcFzp2m+klO5s6J+dVqLHOvC5a/OuQu3d2pvA5ocv/0u5c89sBmQzmTV/EUdd8jgfLlwCwGNvzqDXGp3Ya5N1lgdJSxbCy7fCglmw2Sf8JXszemHSLL7692eYPOsj+vfqwgWf25ZRQ/rmXVbb0Kkr7HVm3lUs12td6HVwk4Z47I0ZPP32TLbdYE122agf6/SqeynZek17ZeXHWql+Pbo0qN8Lk2Zx8tXPMnHmfIas1Y0LPr8tm6/Xu4WrK+m1bvbRiv4z9j3uGjeFDdfuwbG7DmlQ+CtJkiRJUqN8MKFmsAkw+92mjXn4JTBsP5j+GgwfDevv2LTxtNrLLdyM7C30/wSuSCkdWWrbGugfEROB24FvpZRuLZ3bC1gbmBoRFcBhwDvAHsD91Ya+LqV0crX7dAIuAXZIKU2KiC7AkDIl/Qy4O6V0fum6la45GhFfAfYtjTsnInoDn6yj7+BS34nV2kYARwKbA+sB/4uI4SmlpeXGkArlvRfgwXPgow9g26Nh5KfzrigfR1wK234RZk+G4fs3a7j48Pjpy4LNXsxl3ZjJXWMHZuEmZO+guvwgmPRUdnzvL+CEe6Hvhs1WQ3v2w1teZPKsjwCYOmchZ9w8lv99qxn2Ts3LpDEw/p5sb7pND3LpxmouefANfvWf5QHkGQdsylc+tlHjBxy+P7xyW83jtmbpYpg1EfpskC3rWUDfvfEFJs7MftCaMGM+3795LP86ebecq2oZ1zw5kTNvXj4b+JHx07nupJ1XcoUkSZIkSU3QZ33o0R/mTl3eNmi7po3ZoRNsfVTTxlC7kudvrPYCFqeULqpqSCk9BxARXwYeqwo2S+fuq3Xti8B1wFHUDDdr60n2OmeUxlkIvFqm37rAXdXu90I99X8f2CulNKfUfzZwRR19zwW+C/yrWtuhwLWlet6KiPHADsBj9dxXats+mgVXHAwLZmfHEx6CLj1hk9G5lpWLiGyPzRawQd9sH9nPdbiHH3e8kq6xmA/e2AA++DesOQTevG95sAlZ0PzU32D/X7ZIPQCLllTyxFsz6Nu9c+vNkMrJ+Pfn1jh+c9pcUkoNXvryxqcnceH940kJjt99Qz634/otUWbDvHA93HwiUFqmfvsT4KDf5ldPG3PRA2/WOL74gTeaFm5+4o+wxprwzpPZsr1tbU/GiU/A9V+CuVOg57rwmatg8PZ5V7XKXpv6YY3jV6Z8WEfP4rt+zDs1jp94ayYPvvo+e2zibH1JkiRJUgvo0AmOuAxu/SbMGJ+9cXufs/KuSu1MnuHmFsDTjTgHWaB5DVlY+KuI6JRSWlw699mIqHpr/vkppcsi4t/A2xFxD3AbcE3VUrbVXABcFxEnA/8DLksplZ1LHRE9gZ4ppTfqeY1ExCeAySml52v90nsg8Hi140mlNqnY3npwebBZ5eV/r5bh5tQ5Czj37td4Y9pc9t6sPyfsviEdKlpnxtuWg3rztZ368Y1ns2ATYM2P3ob7fpUt41BZZhJ4uTbg+qfe4YL7x7NkaeL43Ydy7K5DV7meqXMW8OmLHls2U+rwbQfy+89svcrjtGmVS2H8/2DBHA4cNoAbx81ZdmqvTdZpcLD5wqRZnH7D88uOv//PsWy8Tg92GJrTsraP/oFlwSbA05fB3j8uuzm8avxJNU63vnDonxrWd+pL2TIvA7drvdm0t52aBZsAH74Ht51WyD1B9xi+Nve/Om3Z8ceGr51jNS2rb7fOAOxX8RTHdfwvS1MFV/zjUIZ/+1QG9G7k3rCSJEmSJK3MkF3hlDFQWQkVFXlXo3aocGuNRURn4EDgtJTShxHxBLAf2TK2UGtZWoCU0vERsSWwD3A62RKxx9Tqc2dEbAiMBg4Ano2IFfbZrCqDBvx+MyK6AT8o1VdujNpWGDMiTgROBFh//Rxn9kgNteaQMm2rHpYVwZcvf4px72YB11MTPmDxkkpO2XtYq93/uzt1h+cW12ycWZplttHHYe3NYNrL2XGn7rDdMSuMMXbSbL570/KJ6mfd+hLD+/dk1437rVItlz781rJgE+DmZyZz7C5D2XLQajKDs7ISrvgEvJ2FPL/pMYB+2/yZeyZ3ZJv1+3DmAZs1eKhH35ixQtsj46fnF26u8NdRuCxtNSftsSG//u/yZWmbNGuzoVKCm46DF2/KjtfdGo7+N3Rthedp+msrPy6I3356K35+20s8M/EDtt+gLz86eETeJbWYb+4zjFnjn+DCDufRIbJ/Sm6fXuXWJ3bg8P1aZvUASZIkSZIAg03lJs9wcxxwxErO1bV52WigNzC2NEumGzCf5eFmWSmlsaVrrgLeola4WeozE7gauDoibiPbz3OFGaSlPTbnRcSGKaU3a5+vZiNgKFA1a3MQ8ExE7EA2U3Nwtb6DgBVmiqaULiHbM5RRo0Y1ecKI1OLWHQm7nAKPXQCpEgbvCDuemHdVze6dmfOXBZtV/vvilNYLNx/4DTx0Liu812KzT2SfO3SC4+6E56/LZtJu+amy+20+8daKQdtjb8woG24urUx1zkydPndRmbaFDXophfDmfcuCTYCKuVM4o9+jnPHZH63yUJuvt+KMyHJtrWa3U+HG41i+LO3x2VLSAuCkj23EyEF9ePrtmWy7wZrsslHDgv+HX5/OXx/O/olw/G4bstuwVXjDwFsPLg82Ad57Dp6+Anb9xipU3kjDR9fcE7Sgs+779ejC+Uduk3cZrWLkoD78cNhEOry1/O+CTrGU4XMeA9pGuPn+nAWcddtLPDdxFjsM7cuPDx7Bmt07512WJEmSJKmx5s+ER86H6a9nvzvY9kt5V6R2Js9w816yJWVPSCn9BSAiticLK68GzoyIg1JKt5fOjQYmky1Je3xK6ZpSe3eyPSu7lbtJRPQARqWU7i81bQ28Xabfx4HHU0rzS8vObgRMXEn9vwYuiIjPlsLOXsCRpTASWBaoLtvwKCImlGqZXloq9+qI+D2wHjAMeHIl95OKY79fwE5fh4VzYO1N8q6mRazVozPdO3dg3qLlS72u37fs/4aa34RH4L5ae2euNSz7R8TO1Saud+1db7C85cAVZ4LVnm15x4tT+Nmt43j/w4UcNHJd/u9TI+naqUONPp/adiA3PzuJVPrd+nq9u7LzRms1/DW1dYvmNaytAXYftjYn77Uxf334TVKCL+28AfuO6N/EAptgi0/BWhvDG/fCOpvDsH3zq6WN2nmjtVbp+/n1qR9yzGVPsqQyeyAefn06//3m7gzr38DQ+MP3VmybU3al/OZ36AXQfe1sT9D1d4S9f9I691WTjBi5bfbWvWo22bzthLvfuv55Hh4/HYB/PjuZjxYt5aIvbpdzVS1gxhvwxMWwZAGMOhbWazv/DSRJkiSpWV37OZj4WPb1q7fDwg9h56/nW5PaldzCzZRSiojDgPMi4gxgATABODWl9FFEHFw6dx6wGHgB+B6wP3BStXHmRcTDwCF13CqA70bExcBHwDzKzNoEtgP+FBFLgArgrymlpyJiCLBJREyq1vc04EKgB/BURCwu1fi7VXj94yLieuAlYAnw9ZRS+Q3xpCLqtS6wbt5VtJhunTvyk0M258f/fpEFiysZtOYafGd0KwW57z67YtuIQxs1q2vHDdfi2/sO56IH3mBpShyzy1D233zAsvOz5i/i1OueZcHibJvifz33LkP7defUfYbXGGeXjftx1Zd35Man36Fv9y4ct/vQFQLQQhu2L/TZAGaV3hvTsSts84VGD3f6/ptwyt4bkxJt489p3a2yDzWLu1+euizYBFhSmbj75akNDzeH7Ze9OaFq/+KoyELo1rBGHzjkvNa5l5pNl5FHkN64O5vxGwFbf55Omx6Qd1lANuu/Ktis8uDr0+roXWDzpsNf94aPPsiOn78WTnoQ1tk037okSZIkqbnNmrg82KzywnWGm2pVue65mVJ6F/hMHedeIVuCtrYVNiVLKR1e7fDyWuc+JNujs75azgHOKdM+AehUx2W/KX00SEppSK3jXwK/LN9bUlv3me0Hs//mA5g0az6bDuhV55KtzW7IbqywHO3QPRo93Cl7D+Ore2b7CHbsUHOd/Jff+3BZsFnluXdmlR1nt2H9Vm3pzSLptAYcfw88fXk2I3mro6B/0/bw69KxDYSaahHlZnGv0szubn3h2DvgsT/Bormw3bEwePtmrLDteHbiBzwyfjoj1uvFXpusQ7jfa+N06Egc8bds5YSogJ45zgavpUNFsEn/nrw69cNlbZutm+NS3C3llduXB5sASxfC2Btg71VfvlySJEmS2rSufaBDl+znnio9BtTZXWoJuYabklR0vbt1one3FZd2bVHrbZ0tHfnQ76BySbYU7YZ1bVPcMFWh5uyPFtOra8dlAcPmA3utsPzuDkNXeI/J6qmyEp77O7z9GAwaBdsdAx/7Tt5VqQBGbz6AA7ccwH/GTgHgwC0HMHrzVfxHfv8R8Mk/t0B1bceNT0/i9BueX3Z8/G5D+eHBTXvTQLvXq22umPCbI0ZyyjXPMnHmfDZauzu/OmzLvEtqXosXwISHV2zvthotzy5JkiRJVbr2gh7rwOx3lrf13TC/etQuRUqp/l5qE0aNGpXGjBmTdxntxmNvzODCB95g0ZKlHLPLEEZv0TZ/YSiyEOrpS7O9KAduCzucBB07511VoYx/fy4nX/0Mr0z5kA3X7s4fjtyGLUr7cT70+jR+cdvLvDf7Iw7deiA/OngEnTtW1DPiauDuH2cbo1fZ/gQ46Lf51aPCmThjPgDrr9VK+/EWzH7nPsBrU+cuO+7csYLnf7wfa3R2VnOjjP8fPH4hRAfY5RQYunveFdWQUmLGvEX069El71Ka3z+/As9fU7NtnRHw5TuyJaYlSZIkaXXywdtw/siabQNGwlceyqcetctlsJy5KZXxzsz5HH3Zkyxaki3H+cRbM7nxK7uw3QZr5lyZyrrnLHjkvOzrcTfD1JfgsAtzLalovv/PsbwyJVsy8M1p8zj9hue549Rsqdvdh63NnaetnWd5+Xj6iprHz14FB56T7WcnNYChplrNlLHwj89A1fbtb94HX3sc1too37qqiYjVM9isXJotP1tdl55w0kPQwR+1JEmSJK2GuvWFTt1g8fzlbb0H5VeP2qV2MPVGWnX3vzZtWbAJkBLc9dKUHCvSSj33j5rHY6+HpYvzqaWgXnp3To3jV6Z8yJKllXX0bifW6FPzuGtvg02pGZ20R83g7Zhdhjhrs7FeuX15sAmwdBG8dkd+9bQnUQHdau033WuQwaYkSZKk1VeXnrDPWVBR+rmnR3/4+A/zrUntjj91S2UMKTPbZuha3XOoRA3SrR/Mm7b8eI01l//lqgbZdeO1uHPc1GXHO23Yd9k+nO3W3j+Bm0/I9jWNCtjnp3lXJK1WPrXdIDZepwcPj5/OiHV7sdem6+RdUnGtOaRhbWp+ETD6V9nStEsXQcc1YL+f512VJEmSJLWsHU+EEZ+AmW/CwO2g42q4Uo/aNPfcLBD33Gw9KSW+/88XufapiaQE+2zWnws+vw1dOjqjpE167U647ouwdGG219ihF8DWR+VdVaHMmLuQn/x7HE++NZOtBvfhZ4duzrq918i7rPzNegcmPZXt5WpQIKmtWrIIbjgGXr09O97iCDj8Eqjw3y2tZu77MOUFWG/bbIkmSZIkSZJaR7tcas5ws0AMN1vf1DkLWLSkksF93TetzZs7LQuh1t0Keg/MuxpJklrfjDeyQNM3Y0iSJEmS1F60y3DTdRullejfq2veJaiheqwNmx6YdxWSJOVnrY3q7yNJkiRJklRw7XxDNUmSJEmSJEmSJElFYbgpSZIkSZIkSZIkqRAMNyVJkiRJkiRJkiQVguGmJEmSJEmSJEmSpEIw3JQkSZIkSZIkSZJUCIab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RJkiRJkiRJhWC4KUmSJEmSJEmSJKkQDDclSZIkSZIkSZIkFYLhpiRJkiRJkiRJkqRCMNyUJEmSJEmSJEmSVAiGm5IkSZIkSZIkSZIKocnhZkSsGRGDm6MYSZIkSZIkSZIkSapLo8LNiOgREb+LiCnAdOCtaud2jIj/RMS2zVWkJEmSJEmSJEmSJK1yuBkRvYHHgNOAd4GXgajWZSywO3BUcxQoSZIkSZIkSZIkSdC4mZs/ADYHjkkpbQvcUP1kSmk+8ACwd9PLkyRJkiRJkiRJkqRMY8LNw4E7U0pXrqTP28DAxpUkSZIkSZIkSZIkSStqTLg5CHihnj5zgd6NGFuSJEmSJEmSJEmSympMuPkhsE49fYYC0xsxtiRJkiRJkiRJkiSV1Zhw8yng4IjoWe5kRKwLHAg83JTCJEmSJEmSJEmSJKm6xoSb5wNrAf+JiM2qnygd3wB0Bf7Q9PIkSZIkSZIkSZIkKdNxVS9IKd0ZET8Ffgq8CCwGiIjpwJpAAN9LKT3afGVKkiRJkiRJkiRJau8aM3OTlNLPgL2BfwMfAEuBBPwH2CeldE6zVShJkiRJkiRJkiRJNGLmZpWU0n3Afc1YiyRJkiRJkiRJkiTVaZVnbkbElyJiZD19toyILzW+LEmSJEmSJEmSJEmqqTHL0l4OfLKePp8ALmvE2JIkSZIkSZIkSZJUVqP23GyADmR7cEqSJEmSJEmSJElSs2ipcHM48EELjS1JkiRJkiRJkiSpHerYkE4RcWmtpk9GxJAyXTsA6wO7A7c3rTRJkiRJkiRJkiRJWq5B4SZwTLWvE7B16aOcBDwBnNbYoiRJkiRJkiRJkiSptoaGm0NLnwN4EzgPOL9Mv6XABymleU0vTZIkSZIkSZIkSZKWa1C4mVJ6u+rriDgLuK96myRJkiRJkiRJkiS1tIbO3FwmpXRWSxQiSZIkSZIkSZIkSStTb7gZEeuXvpycUlpa7bheKaWJja5MkiRJkiRJkiRJkqppyMzNCUACNgNeq3Zcn9TA8SVJkiRJkiRJkiSpXg0JH68kCypn1zqWJEmSJEmSJEmSpFZTb7iZUjpmZceSJEmSJEmSJEmS1Boq8i5AkiRJkiRJkiRJkhqiWfbEjIi1gV2BAB5LKU1pjnElSZIkSZIkSZIkqUqDZm5GxNYR8bOI2LrMueOAt4GbgBuBtyPim81apSRJkiRJkiRJkqR2r6HL0n4BOBN4r3pjRIwELgK6Ao8AdwBLgd9HxC7NWKckSZIkSZIkSZKkdq6h4eauwNMppam12k8GOgA/TyntkVI6CNivdO4rzVSjJEmSJEmSJEmSJDU43BwMvFKmfR9gAXB2VUNK6WHgXmDnJlcnSZIkSZIkSZIkSSUNDTf7AZOrN0REX2AI8ERK6aNa/ccBA5tcnSRJkiRJkiRJkiSVNDTcXAz0rdW2TenzM2X6zwNSY4uSJEmSJEmSJEmSpNoaGm6OJ1uCtrr9yALMx8v0XxeY0oS6JEmSJEmSJEmSJKmGhoabtwIbRcQlETEyIo4AvkK23+adZfrvBLzVTDVKkiRJkiRJkiRJUoPDzd8BbwPHAc8C1wE9gXNTSnOqd4yIEcCmwL3NWKckSZIkSZIkSZKkdq5jQzqllGZHxC7Az4GdgRnAdSmlC8p0PxB4Hri92aqUJEmSJEmSJEmS1O5FSinvGtRAo0aNSmPGjMm7DEmSJEmSJEmSJOUv8i4gDw1dllaSJEmSJEmSJEmSctWgZWklSZIkSZIEpASv3AbvPQ9DPwZDd8+7IkmSJKldadTMzYj4WETcFhHvR8TiiFha5mNJcxcrSZIkSZKUqzt/ANd9AR48B644GJ76a94VSZIkSe3KKs/cjIiDgFuADsBE4FXAIFPFtnAuvHQLLFkImx8G3frmXZEkSZIkqa1ZvGDFMPOxC2D74/OpR5IkSWqHGrMs7U+BxcBBKaW7mrccKQeL5sNfPg7TX82OH/gNnPQA9ByQb12SJEmSpLYlAio6wNJqbRWdcitHkiRJao8asyztFsB1Bptabbxy2/JgE2DuFHjuH/nVI0mSJElqmzp2gV1OqdYQsPu3citHkiRJao8aM3NzLjCzuQuRcpMqV2yrXLpimyRJkiRJe30fhuwO7z0HQz8G647MuyJJkiSpXWnMzM17gJ2buxApN5seBGsOWXa4sHMffj55a658bAKLl5YJPiVJkiRJ7dvQ3bMZnAabkiRJUqtrzMzN7wFPRsQPgV+mlFIz1yS1ri494YT74IXrefiVSXz7lU2Y+sJieGEcYyfN5pxPb5V3hZIkSZKktqJyKTxyHkx4BDb/JGz7pbwrkiRJktqVqC+bjIhLyzQPAT4GvA08B8wq0yellI5rWnmqbtSoUWnMmDF5l7Fa2/nX9/De7AXLjjtWBON+tj9dOnbIsSpJkiRJUpvxt/3gnSeWH2/zRTj0T/nVI0mSpPYs8i4gDw2ZuXnMSs4NKX2Uk4BGhZsRcT/w65TSndXaTgWGp5S+FhFrA+8CJ6eULq7WZwLwIVC1YeLXSv1eBl4l+488Dzg2pfRqrXtWAOcBHy/VvgD4TErprdK4o1JK02tdcwDwc6B7aezbUkqn1/GatgceBz6bUrqx1LYUGFut27UppbPr/xNSS+nVtVONcLN7l450rGjM6s1qsCcugQfPgaWLYKevwZ7fy7siSa2tshLmToEeA8D/50qSpLZswZyawSbAC9cabkqSJEmtqCHh5tAWr2JF1wBHAndWazsS+E7p60+TBYVHARfXvJS9qoeQETEEeCOltHXp+CTg+8DRta77LLAeMDKlVBkRg8iC0LIiYgvgT8BBKaVXIqIjcGIdfTsA/1fr9QB8VFWX2obT99+Er/3jaRYvTURkxx0q2uUbH1rH5Kfhv99Zfnz/r7I9azY5IL+aJLWud5+DG46GDyZAn/Xh05fDwO1yLkqSJKkuZVa/qly6YpskSZKkFlNvuJlSers1CqnlRuAXEdElpbSwFFCuBzxcOn8U8G3g6ogYmFKavApj9wI+KNO+LvBeSqkSIKU0qZ5xvku25+grpf5LgD/X0fcU4CZg+1WoUznYd0R/Hvrux3lqwky2GNibof26513S6u2dJ8u0PWG4KbUnt34zCzYBZk2Ef38TvvrwSi+RJEnKTYfOK7Z17Nr6dUiSJEntWJtc+y2lNAN4EhhdajoSuC6llCJiMDAgpfQkcD3ZjMvq7ouI5yKi+joxG5Xa3gC+Bfy+zG2vBw4p9ftdRGxTT5lbAE/X91oiYiBwGHBRmdNrlO5X9VH7tRARJ0bEmIgYM23atPpup2YwoHdXDtlqPYPN1jB4hzJtO7Z+HZLy8/7LtY5fyqcOSZKkhqjoCJ171GxbM48FryRJkqT2a5XDzYj4dETcGxHr1XF+YETcExGHN7G2qqVpKX2+ptrX15e+vpZsFmd1e6WUtk4pVU9I3ii1bQScClxS+2almZqbAGcClcA9EbF3E18DZPt4fi+lVG6dmo9KdVV9XFemrktSSqNSSqPWXnvtZihHakMGbgcHnAPd14GuvWHP7ztrU2pvhu278mNJkqS2pEMn2POM5ccVHWGvM/OrR5IkSWphETEgIq6NiDci4qWI+E9EDI+IF3OrKaUy+0Ws7IKIO4G1U0rbrqTPU8C0lNKBjS4sogfwJtnszWtSSpuU2p8B+gOLS13XAzZPKb0eEROAUWX23LwtpbRF6XgNYEZKqVs99z8d2CCldEod414F3JdSurSecd4CqjZt7AfMB05MKd0SEXNTSj3qvrqmUaNGpTFjxjS0uyRJbd/8mXDnD2DiY9ls7v1/Bd375V2VJEnSyk0ZC+89D0N2gzWH5F2NJEmS2q+ov0sTBo8I4FHgipTSRaW2rYGewIVV2Vtrq3fPzTK2BG6rp88Y4JBGjL1MSmluRNwPXEpp1mZEbAJ0TykNrOoXEWeRzeb8eQOH3g14o3ZjRGwLTEkpvRsRFcBI4IWVjHMOcHNEPJxSeq10zakppRpL3qaUlq1PExGXkwWttzSwVkmSVm/d+sJhF+ZdhSRJ0qrpuyFEBfQaWH9fSZIkqbj2AhZXBZsAKaXnShMLgWWTDK8Cqvb6Ozml9GhErAtcB/QiyyO/ShaU/g0YBSTg0pTSuataVGPCzb7A+/X0mUE2S7GprgFuZvnytEcB/6zV5yay5WlXFm5uFBHPkSXYi4Djy/RZB/hLRHQpHT8J/Kna+RciorL09fUppW9FxKnANRHRjew/wu0NeVHVrFGqq8odKaUz6uosSZIkSZJy9up/4eaTYOFs6LkuHHUtrLd13lVJkiRJLWEL4Ol6+rwP7JtSWhARw8iyvVHA54A7U0q/jIgOQDdga2BgtdVW+zSmqMaEm9OBYfX0GQbMasTYNaSU/km1KbUppZ+W6fMCMKL09ZAy5ycAazTgXncAd9RxboVxS+23Uf8s1ur9j6l13KGh10qSJEmSpJxVVjLv1u9x0dz9eDENYdcPxnHsf79Ph+P+k3dlkiRJUl46AX8qLVe7FBhean8KuDQiOgG3lGZ8vglsGBF/JJsweFdjbljRiGseAT4REZuWOxkRmwGHAg81piBJkmqYPxP++RU4b0u44Vj4cGreFUmSJKm9Wjyf02Yezh+XHsZ9ldvwiyVf4DcTh9d/nSRJklRM44Dt6ulzGjAV2IpsxmZngJTSg8AewGTgqoj4Ukrpg1K/+4GvA39tTFGNCTd/Szbj8+GI+EZEDI+I7qXP3yQLNTuU+kmrjQnT5zHtw4V5lyG1P7d+E56/BmZNhHE3wz9PyrsiSZIktVPzKztyd2XN3+38a9H2OVUjSZIktbh7gS4RcUJVQ0RsD2xQrU9v4L2UUiXwRbKMkIjYAHg/pfQXsn02t42IfkBFSukm4EfAto0papWXpU0pPRURXwMuAM4tfVS3FPhqSumJxhQktTVzFy7h+Cue4vE3Z9KhIjh+96GcecBmeZcltR/j76l5/OZ9UFkJFY15f44kSZLUeF1iCX35kBn0XtY2oMPsHCuSJEmSWk5KKUXEYcB5EXEGsACYAJxardufgZsi4tPAfcC8UvuewHciYjEwF/gSMBC4LCKqfrl7ZmPqasyem6SU/hIRDwNfA3YE+pDtsfk4cGFK6eXGjCu1RVc+NoHH35wJwNLKxMUPvMkhI9dji4G967lSUrPovzlMenL58dqbGWxKkiQpFx269uBHG7zEd98exSI60ZN5fH+rj/IuS5IkSWoxKaV3gc+UObVF6fzrwMhq7WeW2q8ArihzXaNma1bXqHAToBRgntLUAqS2bsL0eSu0vT1jvuGm1FoOOQ+uPxpmvA59NoBDL8i7IkmSJLVjnzzuTHa//8+8+vZkthoxgu47n5p3SZIkSVK70uhwU2ov9t98ANePmbTsuGeXjuy68Vo5ViS1M/03h5OfgnnToFs/Z21KkiQpX527s9Z+32GXvOuQJEmS2qlGh5sR0QHYBFiT0uagtaWUHmzs+FJbsfdm/fn9Z7bi2iffodcanTjl4xvTp1vnvMuS2pcI6LFO3lVIkiRJkiRJknIWKaVVvyjiR8BpwErX5UwplQ091TijRo1KY8aMybsMSZIkSZIkSZIk5S/yLiAPqzxzMyK+C5wFzAauAt4BljRzXZIkSZIkSZIkSZJUQ2OWpT0BmAxsm1Ka1sz1SJIkSZIkSZIkSVJZjQk3BwN/MdiUJEmSJEmSJEmSVm9Dzri9AjgKOJUsJ3wHOA+4ZsLZB1U2ZeyIGA2cD3QA/ppSOru+ayoacZ+pNC4UlSRJkiRJkiRJklQQpWDzJuBiYBTQv/T5YuDG0vlGiYgOwAXAAcAI4KiIGFHfdY254fXAvhHRpRHXSpIkSZIkSZIkSSqGo4B9ge612rsD+wFHNmHsHYDxKaU3U0qLgGuBQ+u7qDHh5o+B94AbI2JoI66XJEmSJEmSJEmS1PadyorBZpXuwGlNGHsg2RK3VSaV2laqMcvLjgM6AesBB0bEbGBWmX4ppbRRI8aXJEmSJEmSJEmSlL/BTTy/MlGmLdV3UWPCzQpgCTCxnpuXa5MkSZIkSZIkSZJUDO+Q7bO5svONNYma4egg4N36LlrlcDOlNGRVr5EkSZIkSZIkSZJUOOcBF1N+adp5wLlNGPspYFhpG8zJZPt3fq6+ixqz56YkSZIkSZIkSZKk1d81wN1kQWZ184C7gGsbO3BKaQlwMnAn8DJwfUppXH3XRUr1Ll2rNmLUqFFpzJgxeZchSZIkSZIkSZKk/LXKFpFDzri9gmxW5Wlky8i+QzZj89oJZx9U2Ro1VLfK4WZEfKmhfVNKV65yRaqT4aYkSZIkSZIkSZJKWiXcbGtWec9N4HKgvkQ0Sn0MNyVJkiRJkiRJkiQ1i8aEm8fW0d4H2J5sWupNwO2NrEmSJEmSJEmSJEmSVrDK4WZK6YqVnY+Iy8iCzT80tihJkiRJkiRJkiRJqq2iuQdMKd0D3AH8rLnHliRJkiRJkiRJktR+NXu4WfIaMKqFxpYkSZIkSZIkSZLUDjVmz82GGAGkFhpbkiRJkiRJkiRJUmv4ae8K4CjgVGAw8A5wHnANP51d2dhhI+JS4GDg/ZTSFg29rtlmbkZERURsEBG/AA4AHmqusSVJkiRJkiRJkiS1sizYvAm4mGzV1v6lzxcDN5bON9blwOhVvWiVZ25GRCUrn5UZwAzgO6s6tiRJkiRJkiRJkqQ24yhgX6B7rfbuwH7AkcDVjRk4pfRgRAxZ1esasyztg5QPNyuBD4AngctSStMaMbYkSZIkSZIkSZKktuFUVgw2q3QHTqOR4WZjrXK4mVLaswXqkCRJkiRJkiRJktS2DG7i+WbXbHtuSpIkSZIkSZIkSVqtvNPE883OcFOSJEmSJEmSJElSOecB8+o4Nw84t/VKyTRmz00AImJ7YH9gINClTJeUUjquseNLkiRJkiRJkiRJytU1wBHAvtTce3MecBdwbWMHjohrgD2BfhExCfhJSulv9V6XUlrVGwVwOfAFIIBU+lyl6jillDqs0uBaqVGjRqUxY8bkXYYkSZIkSZIkSZLyF/V3aQY/7V0BHAmcRrbH5jtkMzav5aezK1ulhmoaM3PzZOCLwJXAH4AxZFNSrydLV88A/gOc2SwVSpIkSZIkSZIkScpHFmBeXfrIXWPCzaOBV1NKxwBkEzmZlVJ6HHg8Iu4EHgfuBi5rpjolSZIkSZIkSZIktXMVjbhmE+DeWm3LQtKU0rPAbcDXmlCXJEmSJEmSJEmSJNXQmHAzgNnVjucBfWv1eR3YtLFFSZIkSZIkSZIkSVJtjQk3JwMDqx2/CWxXq88wstBTkiRJkiRJkiRJkppFY8LNJ6kZZv4X2CEifhQRm0fE14FDyfbdlCRJkiRJkiRJkqRm0Zhw8yagQ0QMLR3/BngbOAt4AfgjMAs4ozkKlCRJkiRJkiRJkiSAjqt6QUrpFuCWasczI2Ib4ARgI2ACcGVK6b3mKVGSJEmSJEmSJEmSGhFulpNSmg38tuo4IrpGRK+U0pzmGF+SJEmSJEmSJEmSGrMsbUNcCMxsobElSZIkSZIkSZIktUMtFW4CRAuOLUmSJEmSJEmSJKmdaclwU5IkSZIkSZIkSZKajeGmJEmSJEmSJEmSpEIw3JQkSZIkSZIkSZJUCIabkiRJkiRJkiRJkgrBcFOSJEmSJEmSJElSIXRsSKeIWNrShUiSJEmSJEmSJEnSyjQo3ASiEWOnRlwjSZIkSZIkSZIkSWU1KNxMKbl8rSRJkiRJkiRJkqRcGVpKkiRJkiRJkiRJKgTDTUmSJEmSJEmSJEmFYLgpSZIkSZIkSZIkqRAMNyVJkiRJkiRJkiQVguGmJEmSJEmSJEmSpEIw3JQkSZIkSZIkSZJUCIab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S1aymlvEuQJEmSJElSAxluSpLytfgjmDWx9e63dAk8fhFc90V45A+wZFHr3VtSm/LmtLkc9udHGHrmfzjiwkeZOGN+3iU1TWUlGNRKUvNYsgheuwveejD7/6skSZKW+2ACXHoAnDMMbj8dli7OuyK1M+E71Ytj1KhRacyYMXmXIUnN58Wb4LbTYMFs6L8lHHUN9Bncsvf87xnwxIXLj7f5Ihz6p5a9p6SVmz8T7voRTHoSBu8I+/0c1lizxW972J8f4dmJs5Yd77RhX649cecWv2+LuPeX8PifISpgt9Ng92/lXZEkFddHH8Df9oPpr2XHQ3aHL94CHTrmWpYkSVKbkBL8eiAsmre8bfiB8Llr8qupfYu8C8iDMzclSflYNA9uPTULNgGmjoV7ftby933+6prHL1zXvmc6LZoHU8dlM1qlvPzr6/Dc37NfIj97Ffz7G61y2+femVXjuHrQWSiv3QkP/gYWzYWFc+Ces2DCI3lXJUnF9cxVy4NNgAkPwet35lePJElSWzLx8ZrBJvhvJbU633YoScrHnPeyX8JXN+2Vlr9v93WWB6oA3fpBtMs3OMErt8M/v5L9d+g1EHY/Hea9D4O2h433zrs6tSev3bny4xay/QZ9eXLCzGXHOwzt2yr3bXaTxjCmcjhXLNmPChLHdfwPIyc/DUN2zbsySSqmjz5oWJskrUxKsHQRdOySdyWS1LwqfYO88ufMTUlSPtbaCNYaVrNt+OiWv+9+P4cOpR8uKzrB/r9o+Xu2RZVLsyWBqwLmOZPh9tPg/l/D3w+HB8/Jtz61L2tvWvN4nU3L92tmv/vMVuy84Vp07VTB7sP6cfanRrbKfZvb+F478blFP+DWyl34V+WufHbRj5i05k55lyVJxTXys9Cx6/Ljbv1gkwPzq0dS8bx2J5y7BfyiP1x9JHw0K++KJKn5DNmt5r+VAIbunk8tarfcc7NA3HNT0mpnxhvwv5/CjPGwyQGw55nQoVPL33fedJj8NKy7FfQc0PL3a4sWzIaz16/7fJfecObE1qtH7ds7T8ENx8CcSdB7MHzmChi4Xd5VFcYf7nmd39/9Wo22Hx08guN2G5pTRZK0GnjveXj6Cui0Bmx/PPT1/6mSGmjRPPjdpjVXKtrxq3DA2fnVJEnNbczl8J/ToXJx9kawE++HPoPzrqq9apdL0hVqWdqImJtS6lH6+kDgfGBvYA3gYqAP0AV4KKV0YqnfDsBvgf5AAh4GvpFSml9t3D2B01NKB9e6Xyfg58CngIXAfOAnKaX/1ur3N2AU2TfRa8AxKaW5EbEmcCmwEbAA+HJK6cVq1x0G3AxsllJqhbUYJamNWWsj+OxVrX/f7v1g+P6tf9+2pGtvGLoHvPVg+fPtdale5WPw9nDqC9kM4l4DoaJD3hW1eYuXVnLlY2/z7MQP6Fix4vO6bu+uZa6SJDXYulvBwb/PuwpJRTRj/IpbsLz7TD61SFJLWLIQ7v1ZFmwCzJ8O9/0SDrso37rUrhQq3KwSEXsDfwT2SylNjIg7gXNTSv8qnd+y9Lk/cANwZErpsYgIsqCyJ1lQWZ+fA+sCW6SUFpbG+1iZfqellOaU7vl74GTgbOD7wHMppcMiYlPgArIwtspRZGHrkcBPV+XPQJKkJjvicrj35zBlLHTpBW/eu/zcbqflVpbaqYoO0Gcls4lVw4//NY5rnlw+u3pAr65MmbMAgD03WZv9RvTPqzRJkqT2be1Ns1lM86cvbxuyW371SFJzmz0J5s+o2fbeC/nUonarcOFmROwO/AU4MKX0Rql5XWBSVZ+U0tjSl18HrkgpPVZqT8CNDbxPN+AEYGhKaWHp+qnA9bX7Vgs2g2wWadVavyOAX5f6vBIRQyKif0ppakT0AHYF9gL+jeGmJKm1dV8LDjlv+fHEx2HiYzBoe3/4ltqwlBI3PTOpRtv8RUu49eTdqKiAzdfrnVNlkiRJomMXOOoauOMM+GACbPYJ2OO7eVclSc1nzaGw5pDs/3FVNtwzp2LUXhUt3OwC/AvYs9YyrucC90bEo8BdwGUppVnAFsAVjbzXxsDEquCyPhFxGXAg8BLw7VLz88DhwMOl5XE3AAYBU4FPAneklF6LiJkRsW1KyTUqJEn5WX+n7KO61+4sBZ47wKYH5lOXpBoigjW7dWLqnIXL2tbq0YUtB7XvUHPB4qX88d7XefSNGWyxXm++vd9w+nTrnHdZkiSpPRq8A5xwb/39JKmIKirgyNKbOKa/BpscAB//Yd5VqZ2pyLuAVbQYeBQ4rnpjSukyYDOyJWj3BB6PiC6tWVhK6VhgPeBl4LOl5rOBNSPiOeAU4FlgSencUcC1pa+vLR2vICJOjIgxETFm2rRpLVS9JEllPPhbuPoz8PC5cO1RcN+v8q5IUsn3D9xs2V6bnTtU8L3Rm+ZcUf5+efvLXHDfGzw7cRZXPf4237j2ubxLkiRJkqTVU/8RcPS/4duvwMHnQuduTR6ysjIxf9GS+jtKQGQrtRZDRMwF1gH+B9yWUir7W9aIeBE4mmx2ZEop/biecfcETk8pHVytrRvwDjAkpfThKtT4MeA71ccqtQfwFjAS6ES2jO77ZEvYdih93iCt5D/IqFGj0pgxYxpaiiRJTfObDWvuodClF5z5Tn71SKphyuwFvDBpFluv34d1enbNu5zcbf/L/zHtw4U12l762f5061y0xWokSZIkqX158LVpnHnzWCbP+ohdNlqLPxy1Df16tOr8tSKLvAvIQ9FmbpJSmg8cDHw+Io4DiIjREdGp9PUAYC1gMvAn4OiI2LHq+oj4QqlPQ+7zN+APEdG5dO26EfGF6v0is3HV18AhwCul4z5V1wLHAw+Wlrk9ArgypbRBSmlISmkwWfDpBmeS2q4Fs+HNB2D+zLwrWbnKSpg1ESqX5l1J8VV0qnVsQLDaWzAn23t1QYNW5VfOBvTuyn6bDzDYLNmgb813Cg/o1ZWuHTvkVI0kSZIkqSEWLlnKadc9x+RZHwHw6BszOPu/r9Rzldq7woWbACmlmcBo4IcRcSiwH/BiRDwP3Ek2c3JKSmkqcCTw24h4NSJeBnYHyv3Gbu+ImFTtY2fgh8A04KXSbNBbSsfVBXBFRIwFxgLrAj8rndsMGBcRrwAHAN8stR8F/LPWODcBn2vMn4cktbjx98DvR8CVn4DfbwYv/Tvvisp79zn4w9Zw3pbZx8Qn8q6o2PY4vebxx76bTx1qHa/fnT3fl+6fPe/j/5d3RdIq+fEhI1inZ/bO3p5dOvKLT25BRUW7fAOrJEmSJBXGe7MWMGPeohptL06enVM1KopCLUvb3rksraTc/HlneP+l5ce9BsG3xuVXT13+8nGY/PTy436bwMlP5lfP6mDyM9lMvsE7wKBReVejlvSHbWDmm8uP1xoGpzTTvzuWLIKOnevvJzXR4qWVvD51LkP6dXM5WkmSJEkqgKWViY+dcx+TPvhoWduXdx3Kjw8ZkWNVhdIu39XrT/ySpPrNebfm8dwp2bKvFW1sub9pr9Y8nv5atkxtRSEXKmgbBm6bfWj1N3tyreNJTR9z2qtw8wnw3vOw3jZw+F+g37CmjyvVoVOHCkas1yvvMiRJkiRJDdShIrjki6M469ZxvDFtHvtstg6n7z8877LUxvnbXklS/bb8dM3jzQ9ve8EmwLB9ax5vvI/BptRQWxxe6/hTTR/zlq9lwSbAu8/Cv05u+piSJEmSJGm1MmK9Xlx30s6M+eE+nP2pka7Eo3r5HSJJqt/oX0PvgfD2ozBwO9j1m/Vfk4eDz4MuvbI6B42C/X6Rd0VScRx8LvRZH955AgbvBLud1vQx331m5ceSJEmSJEnSKnLPzQJxz01JklQolx8MEx5afrzRx+GL/8yvHkmSJEmSpNVLu9xz07X6JEmS1DI+eWG2PHSX3jBsPzj0grwrkiRJkiRJUsG5LK0kSZJaRp/B8IWb8q5CkiRJkiRJqxFn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URKKe8a1EARMQ14O+86GqAfMD3vIqQ2yudDqpvPh1Sez4ZUN58PqW4+H1LdfD6kuvl8SHVri8/H9JTS6LyLaG2Gm2p2ETEmpTQq7zqktsjnQ6qbz4dUns+GVDefD6luPh9S3Xw+pLr5fEh18/loO1yWVpIkSZIkSZIkSVIhGG5KkiRJkiRJkiRJKgTDTbWES/IuQGrDfD6kuvl8SOX5bEh18/mQ6ubzIdXN50Oqm8+HVDefjzbCPTclSZIkSZIkSZIkFYIzNyVJkiRJkiRJkiQVguGmJEmSJEmSJEmSpEIw3FSziYjREfFqRIyPiDPyrkdqDRExOCLui4iXI2JcRHyz1N43Iu6OiNdLn9esds2Zpefk1YjYv1r7dhExtnTuDxERebwmqTlFRIeIeDYibisd+2xIQET0iYgbI+KV0t8hO/t8SJmIOK3076oXI+KaiOjq86H2LCIujYj3I+LFam3N9kxERJeIuK7U/kREDGnVFyg1QR3Pxzmlf2O9EBH/jIg+1c75fKjdKPd8VDt3ekSkiOhXrc3nQ+1GXc9HRJxSegbGRcRvqrX7fLQxhptqFhHRAbgAOAAYARwVESPyrUpqFUuAb6eUNgN2Ar5e+t4/A7gnpTQMuKd0TOnckcDmwGjgz6XnB+BC4ERgWOljdGu+EKmFfBN4udqxz4aUOR+4I6W0KbAV2XPi86F2LyIGAt8ARqWUtgA6kH3/+3yoPbucFb9/m/OZOA74IKW0MXAu8H8t9kqk5nc5Kz4fdwNbpJRGAq8BZ4LPh9qlyynz75+IGAzsC0ys1ubzofbmcmo9HxGxF3AoMDKltDnw21K7z0cbZLip5rIDMD6l9GZKaRFwLdn/CKTVWkrpvZTSM6WvPyT75fRAsu//K0rdrgA+Wfr6UODalNLClNJbwHhgh4hYF+iVUnospZSAK6tdIxVSRAwCDgL+Wq3ZZ0PtXkT0AvYA/gaQUlqUUpqFz4dUpSOwRkR0BLoB7+LzoXYspfQgMLNWc3M+E9XHuhHY25nOKopyz0dK6a6U0pLS4ePAoNLXPh9qV+r4+wOyoOW7QKrW5vOhdqWO5+OrwNkppYWlPu+X2n0+2iDDTTWXgcA71Y4nldqkdqO0vMA2wBNA/5TSe5AFoMA6pW51PSsDS1/XbpeK7DyyH5gqq7X5bEiwITANuCyyZZv/GhHd8fmQSClNJnuH9ETgPWB2SukufD6k2przmVh2TSkQmg2s1WKVS63ry8B/S1/7fKjdi4hPAJNTSs/XOuXzIcFwYPfSMrIPRMT2pXafjzbIcFPNpdy7DlKZNmm1FBE9gJuAU1NKc1bWtUxbWkm7VEgRcTDwfkrp6YZeUqbNZ0Orq47AtsCFKaVtgHmUlhOsg8+H2o3I9g08FBgKrAd0j4gvrOySMm0+H2rPGvNM+LxotRQRPyDbSuYfVU1luvl8qN2IiG7AD4Aflztdps3nQ+1NR2BNsq3HvgNcX5pt6fPRBhluqrlMAgZXOx5EtnyUtNqLiE5kweY/Uko3l5qnlpYmoPS5ahmDup6VSSxfKqd6u1RUuwKfiIgJZEuVfzwi/o7PhgTZ9/WklNITpeMbycJOnw8J9gHeSilNSyktBm4GdsHnQ6qtOZ+JZdeUloPuTfllDKXCiIijgYOBz5eWCgSfD2kjsjeQPV/6WX0Q8ExEDMDnQ4Lse/rmlHmSbCWyfvh8tEmGm2ouTwHDImJoRHQm22D33znXJLW40rt3/ga8nFL6fbVT/waOLn19NPCvau1HRkSXiBhKttH0k6WlpD6MiJ1KY36p2jVS4aSUzkwpDUopDSH7O+HelNIX8NmQSClNAd6JiE1KTXsDL+HzIUG2HO1OEdGt9H29N9me5j4fUk3N+UxUH+sIsn+3ObNAhRURo4HvAZ9IKc2vdsrnQ+1aSmlsSmmdlNKQ0s/qk4BtSz+f+HxIcAvwcYCIGA50Bqbj89Emdcy7AK0eUkpLIuJk4E6gA3BpSmlczmVJrWFX4IvA2Ih4rtT2feBssqULjiP7Jd2nAVJK4yLierJfYi8Bvp5SWlq67qvA5cAaZHuCVO0LIq1OfDakzCnAP0pvCnsTOJbsjYc+H2rXUkpPRMSNwDNk3+/PApcAPfD5UDsVEdcAewL9ImIS8BOa999UfwOuiojxZDMKjmyFlyU1izqejzOBLsDd2e+aeTyl9BWfD7U35Z6PlNLfyvX1+VB7U8ffH5cCl0bEi8Ai4OhSIOnz0QaFYbEkSZIkSZIkSZKkInBZWkmSJEmSJEmSJEmFYLgpSZIkSZIkSZIkqRAMNyVJkiRJkiRJkiQVguGmJEmSJEmSJEmSpEIw3JQkSZIkSZIkSZJUCIabkiRJkqQmi4j7IyLlXUd1EXFMRKSIOCbvWiRJkiRJzcNwU5IkSZIKqhTcVf9YGhHTI+LeiPh83vW1VVVBbOnj2JX0+0m1fpe3YomSJEmSpDp0zLsASZIkSVKTnVX63AnYBPgksFdEbJdS+lZuVbV9S4ATgMtqn4iICuDLpT7+7CxJkiRJbYQ/oEmSJElSwaWUflr9OCL2Bu4GTo2IP6SUJuRRVwHcBnwyIjZPKY2rdW5/YH3gn8BhrV6ZJEmSJKksl6WVJEmSpNVMSuke4BUggO0BIuKTEfH3iHgtIuZFxNyIeDoivlGapbhMRFxbWop1j3LjR8QRpfN/rK+WiKiIiK9ExFOle84rff3V2vdd1TqrXbNxRNwQER+Urnk0Ig5qwB/VX0ufTyhz7gTgI+AfddxzvYj4cUQ8EhFTImJRRLwbEVdHxGZ1XPOJiLgnIt6LiIWl/g9ExNdq9dswIi6JiPER8VFEzIyIsRFxUUSs1YDXJUmSJEmrLWduSpIkSdLqKUqfU+nz2UAl8AQwGegNfBw4nywA/WK1a/8MfBY4CXiwzNgnlj5f0oA6rgI+B7xDFiYmspmQfwZ2A2rvDboqdRIRw4DHgLWA/wLPARsDt5SOV+ZVstf3xYj4XkppYWnMAcAhZMHm7Dqu3QM4A7gPuAmYCwwDjgA+ERG7ppSer1bnicDFwBTgVmA6sA4wEji29OdBRKwLPAX0Av5TGrsrMLT02v8EzKjndUmSJEnSastwU5IkSZJWMxGxD9nem4ksKAM4KKX0Rq1+FWT7TX4pIv6UUnoCIKX0YESMAz4VEd9MKU2vds1QYB/g0ZTS2HrqOIos2HwW2COlNLfU/kPgAeBzEXF7Sunqapc1uM6SC8iCzVNTSudXu+ZQsoCzPn8hC2APB64ptR1D9vPyX4A16rjuXqB/SunDWrVuBTxCFtIeUO3UScAiYKuU0vu1rulX7fAIoG/t11Pq150s+JUkSZKkdstlaSVJkiSp4CLip6WPX0bEjcAdZDM3z0spvQ1QOzAstVWSzYiEbI/J6i4EugBH12o/sTT2xQ0o7culz2dUBZul+84Dvlc6PL5WTQ2uMyIGAfsCb5HNaKx+zb/IAtT63Ah8QGlp2oiIUk0vp5QeqeuilNL7tYPNUvvzZMHnXhHRqdbpJcDiMtdMr91GtiRu7X7zUkortEuSJElSe2K4KUmSJEnF95PSx5lkS7g+BHwxpfStqg4RsVZEnB0RL5T2sUwRkYCnS10G1hrzSrKlVk+sNkYnslmNHwDXN6CubclmGt5f5twDwFJgm+qNq1hn1bUPp5SWlrlHufvWkFJaAPwd2DMiNib789uIbNbmSkXEQRFxa2kPzcXVaj2ELBiuPiPzH0A3YFxEnFvaW3TtMsP+m+zP/YKIuCkiToyIzUuhqyRJkiS1ey5LK0mSJEkFl1JaafAVEX3IlqcdCjxJFlzOJJtJ2Af4JlkYV33MDyPi78BXImKvlNJ9wKHAALIZoQsaUFpvYGZKaVGZmpdERNW+k42ts3fp89Q67j+lATVCFmSeAhxXuvfC0r3rFBHfIJtN+gFwNzARmE+2FPAnga2q15pS+n3p9X4N+AZwKpAi4gHgOymlMaV+b0fEDsBPgdFky+UCvBMRv00p/aGBr0mSJEmSVkuGm5IkSZK0+jueLLQ7K6X00+onImJnstCwnAuBr5DtF3kfy2dxXtLA+84G+kZEp5RSjeVYI6Ij2czGOU2oc3bpc/867j+gIUWmlMZGxONk4WZv4KaU0oy6+pdqP4ssPN02pfRemVrL3edK4MpSiLsLcBjZ0r13RsRmVXtxppReBj5bus9WZHucngKcHxHzUkp/a8jrkiRJkqTVkcvSSpIkSdLqb+PS55vKnPtYXRellF4AHgEOi4gdyUK2B0vhW0M8S/Zz5x5lzu0BdACeaUKdz5Y+7xYRHcqc37NhZQLZ7M21gc7UvyRtP7KZpI+WCTZ7kC3HW6eU0qyU0n9SSicAlwN9gd3L9FuSUno6pfR/wFGl5k/W+0okSZIkaTVmuClJkiRJq78Jpc97Vm+MiG3I9ulcmQvJAr+bgAAuWoX7Xlr6/OuI6Fbtvt2As0uH1WchrlKdKaVJZEvCDgVOrnXNoawkuC3jWrKZlIdS/16d75MtQbtdKcysumcnsqVq+9W+ICJGl2Zi1la1LO/8Ur8dIqLcTNT+1ftJkiRJUnvlsrSSJEmStPq7EvgOcF5E7AW8DgwDDgZuBj67kmtvAM4FBgLTS/0bJKV0dSlk/AwwLiJuYfmelEOB61NK/2hinV8HHitdsx/wPNkM0MOAW4FDGljrfOCWBvatjIg/AGcAYyPiX2QB8F5kszDvK31d3bXAgoh4mCzEDbLZmtsDTwP/K/X7HPD10l6c48n29Nyo9DoWAuc1pEZJkiRJWl05c1OSJEmSVnMppXfJgrTbgd3IZjluAHyNLKBb2bWLgKoA8vKU0sJVvP1RZAHkDLK9O79CFtidzPKlVhtdZ0rpdWAnspmlu5LtyzmYLEBtcBDbCD8Cvg18RPa6DgfGADsAE8v0P4MshN2W7PUcC3QCvgfsVW1P0muAv5ItkfsZ4NTSNdcCo1JKj7XMy5EkSZKkYoiUUt41SJIkSZLasIi4n2yPzE1KYaIkSZIkSblw5qYkSZIkqU4RsQPZ3pV3GmxKkiRJkvLmnpuSJEmSpBVExFfJ9tk8FqgEfpJvRZIkSZIkuSytJEmSJKmMiJgADALeBH6aUro634okSZIkSTLclCRJkiRJkiRJklQQ7rkpSZIkSZIkSZIkqRAMNyVJkiRJkiRJkiQVguGmJEmSJEmSJEmSpEIw3JQkSZIkSZIkSZJUCIabkiRJkiRJkiRJkgrh/wH/FYNBSbwNj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data:image/png;base64,iVBORw0KGgoAAAANSUhEUgAABzcAAAFpCAYAAAARE6X2AAAAOXRFWHRTb2Z0d2FyZQBNYXRwbG90bGliIHZlcnNpb24zLjUuMCwgaHR0cHM6Ly9tYXRwbG90bGliLm9yZy8/fFQqAAAACXBIWXMAAAsTAAALEwEAmpwYAABThklEQVR4nO3dd3xX1f3H8dcnTNkiCgooqKCi4sI9qnXhqtXaVrvUujq01da22m2nv9pWbWsdbZ2tW2urto66t+JEnKiIoCBDQEBmzu+P+w0k4RsSsm4ueT0fjzySe+65536+mCsk7+85J1JKSJIkSZIkSZIkSVJbV5F3AZIkSZIkSZIkSZLUEIabkiRJkiRJkiRJkgrBcFOSJEmSJEmSJElSIRhuSpIkSZIkSZIkSSoEw01JkiRJkiRJkiRJhdAx7wLUcKNHj0533HFH3mVIkiRJkiRJkiQpf5F3AXlw5maBTJ8+Pe8SJEmSJEmSJEmSpNw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ZIkSZIkSZIkqRAMNyVJkiRJkiRJkiQVguGmJEmSJEmSJEmSpEIw3JRayJTZC3h24gcsrUx5lyJJKqgXJs3inpensmDx0rxLkSRJkiQ1l7nvw9uPwuKP8q5EahtSgtfvhscugGmv5V2NCqBj3gVIq6M/3vM6593zOksrE+v37cY/jt+RwX275V2WVCiz5y+m1xodiYi8S5FycfoNz3Pj05MAGNCrKzd8ZWf/LpFW1cy34N1nYPCO0HtQ3tVIkiRJMOYy+M93oHIxdOsHX7gJ1ts676qkfN12Gjx9Wfb13T+GI6+B4fvlW5PaNGduSg01dxpc+3n49fpwxSEw442y3abMXrAs2ASYOHM+F9w3vjUrVREsnFu8d+d9OAUWL2jx24x//0NGn/cgW/3sLvb+/QO8OHl2i99Tamtefm/OsmATYMqcBfz1oTdzrEgqoGeugj9uCzd+Gc7fCl76V94VSZIkqb1bNB/u+mEWbALMnw73nJVvTVIjjX//Q+4cN4XZ8xc3baC50+CZK5YfVy6BR85v2pha7RluavVVWdm8491+GrxyGyycDW89CDcdX7bb1DkLVliKdvKsgoVYajmVS+HWU+H/NoD/Gwr3/ar5xn73ObjqcLhgR3jwnOZ7BuZNh0tHw+82gd8Oh+eubp5x63DmzWN5ZcqHALw5bR6n3/B8i95PLWDhhzDxcVgwJ986li6BJ/8CNx4HT1ySHTfBa1M/5NjLnuTjv72fs//7CouXNvPfM9V8MH/RCm0zm/rDQsFd9fjbHHD+Q3z24sd49I3peZdT3tLF2RI61x8NT1zc5O85NUFK2S+JUuk5rVwC9/ws35okSZKkhXNg0dyabXPezacWqQkuuut5bjr/dD689gR+8n+/4tmJHzR+sFSZ/QxXXaU/T2vlXJZWq5/Zk+Dmk+Dth2HAlvDJi2DAFk0fd8IjNY/ffSZ7t1XnmksEbjGwN0P7deet6fOWtR0ycr2m31+rhxdvWr7EQuUSeOD/YKOPw/o7NW3cxR/B3w+H+TOy43t/AV16w44nNm1cyGqc+Fj29cLZ2TIRw0dDt75NH7uMce/WDMRemfIhlZWJigqXpy2E8ffADcdkP7B17gFHXJbfMiJ3/QCeuCj7+sUbYfprcNBvGzXU0srEsZc9tezNKhc98AZdO1Vw6j7Dm6vaGrYf0rfG3yUR8Ont2u+SmneOm8KPbnlx2fGxlz3FQ9/bi3V6ds2xqjL+czo8fXn29Uu3ZEuiHnB2nhW1XynBgloz/z9qwg/bkiRJUnPoOQA22C37vWWVLY/Irx6pEWZ/tJjNH/46u3caC8ARPMhl/1zKNt9s5BtKe/bPnoOxN5QaAnb6avMUq9WWMze1+rntW8v/gTBlbJ0zLFfZwO1qHq+92QrBJkCHiuDvx+/I53Zcnz2Gr81vjhjJZ7Yf3Dw1qFgWzoXHL4Q7fwCTns7apoxdsV+5tlU1+ZnlwWaV1+9q+rgA779c83jJAvjgreYZu4xdN+5X43jnDdcy2CySO87Igk3I3o363+/mV8uzf1/58SoY//7cFWbh3//qtEaPV59OHSq47qSd+OqeG3HEdoP4+3E7ssfwtVvsfm3d/a++X+N44ZJKHntjRh29c5ISPHdNzbYWnumulaiogG2+ULNt26PzqUWSJEmq7rNXwS6nwMb7wAG/gd2+nXdF0ir5aPpEdq+o+fvM/Wdf37RBu/Rc/nVUQJceTRtPqz1nbmr1M3lMzeNpL8OiedC5e9PGPfj3cNMJ8M7jsM7mcNhFdXYd2GcNfnXYlk27n4rvqsNg0pPZ149fmG0Qv9Fe8OgflveJDjD0Y02/11obQ0Wn5Xs2AKyzadPHBRi2L0x4aPlxz3Whf8t9f599+JZ06VjBk2/NZOvBffjZoc0w81qtZ/aklR+3pm59ay73071f3X3rMXDNNejeuQPzFi1d1rZJ/54ruWIlKpdmfy69B0FFhzq7rdOzK98b3UzPccFtvM6Kf9bDyrTlKiL7HpszeXlbE77n1AwOOAf6b569wWjIrrD15/OuSJIkScp+Vt3vF3lXITXagDUSCag+FWGtinl1da/fvOnwdLU9N9NSePi87A0AUh2cuanVz/o71zweMLLpwSZAn/XhuDvhh9Pga4/CuiObPqZWX+8+uzzYhOwv5TF/y5agPeh30G94FhAecSms3QzLWvbsDweeA51Lv+wfsjvs9q2mjwuw88nwse9lNW+8D3z+BujYuXnGLmOtHl340+e25ckf7MMlXxrFgN5tbNlJrdwWh9c6/lQ+dQDs+7Ms9Aeo6Aj7ntXooXp06cjZnxpJn27ZeNus34dv79+IZ3fS03DeSDh/ZPZ50pj6rxGf33F99hvRH4DOHSs4bZ/hjFivV85VlbHfz5d/z3XonH0PKj8dOsL2x8NhF2azOMNVACRJkiSpybqu+PN4lzUHNn68yiXZvpvVLV3U+PHULkSqvVGr2qxRo0alMWP8JWi95r4P//4GvPUgrLc1HHI+9BuWd1Vqb6a9ChfsULNt5Gfh8Eua7RYvTp7Nn+4dz+yPFnPkDoM5dOuB2T6wC+dkezioRS2tTEz+4CPW69OVjh18r9AyixfAw+dm+7QO3iEL2css4d1q5rwHk5+GgdtCr6bvf7xwyVJmz1/MOr0aGbpfuBtMrbZ0S/8t4asP191fNUyfu5AuHSvo2bVTvX0rKxPT5y5k7Z5diNYMtea8B+89ly1n32Od1ruvJEmSJEmtoXIp/HoQLJ6/vG3YvvD5Gxs/5g3HwribSweRTQip/QZ61aVdvpM312VpI2IAcB6wPbAQmACcmlJ6LSKGl84NBxYDY4FTUkpTS9eeDxwBDE4pi/Uj4hjgHKBqPbAXUkpfioiDgZ+TzVTtBJyfUrq4Vi39gb8Bg0t9JqSUDoyIIcBtKaUV1kWMiNOB44ElwFLgdymlK+t4raeXals7pTS91HYmcFzp2m+klO5s6J+dVqLHOvC5a/OuQu3d2pvA5ocv/0u5c89sBmQzmTV/EUdd8jgfLlwCwGNvzqDXGp3Ya5N1lgdJSxbCy7fCglmw2Sf8JXszemHSLL7692eYPOsj+vfqwgWf25ZRQ/rmXVbb0Kkr7HVm3lUs12td6HVwk4Z47I0ZPP32TLbdYE122agf6/SqeynZek17ZeXHWql+Pbo0qN8Lk2Zx8tXPMnHmfIas1Y0LPr8tm6/Xu4WrK+m1bvbRiv4z9j3uGjeFDdfuwbG7DmlQ+CtJkiRJUqN8MKFmsAkw+92mjXn4JTBsP5j+GgwfDevv2LTxtNrLLdyM7C30/wSuSCkdWWrbGugfEROB24FvpZRuLZ3bC1gbmBoRFcBhwDvAHsD91Ya+LqV0crX7dAIuAXZIKU2KiC7AkDIl/Qy4O6V0fum6la45GhFfAfYtjTsnInoDn6yj7+BS34nV2kYARwKbA+sB/4uI4SmlpeXGkArlvRfgwXPgow9g26Nh5KfzrigfR1wK234RZk+G4fs3a7j48Pjpy4LNXsxl3ZjJXWMHZuEmZO+guvwgmPRUdnzvL+CEe6Hvhs1WQ3v2w1teZPKsjwCYOmchZ9w8lv99qxn2Ts3LpDEw/p5sb7pND3LpxmouefANfvWf5QHkGQdsylc+tlHjBxy+P7xyW83jtmbpYpg1EfpskC3rWUDfvfEFJs7MftCaMGM+3795LP86ebecq2oZ1zw5kTNvXj4b+JHx07nupJ1XcoUkSZIkSU3QZ33o0R/mTl3eNmi7po3ZoRNsfVTTxlC7kudvrPYCFqeULqpqSCk9BxARXwYeqwo2S+fuq3Xti8B1wFHUDDdr60n2OmeUxlkIvFqm37rAXdXu90I99X8f2CulNKfUfzZwRR19zwW+C/yrWtuhwLWlet6KiPHADsBj9dxXats+mgVXHAwLZmfHEx6CLj1hk9G5lpWLiGyPzRawQd9sH9nPdbiHH3e8kq6xmA/e2AA++DesOQTevG95sAlZ0PzU32D/X7ZIPQCLllTyxFsz6Nu9c+vNkMrJ+Pfn1jh+c9pcUkoNXvryxqcnceH940kJjt99Qz634/otUWbDvHA93HwiUFqmfvsT4KDf5ldPG3PRA2/WOL74gTeaFm5+4o+wxprwzpPZsr1tbU/GiU/A9V+CuVOg57rwmatg8PZ5V7XKXpv6YY3jV6Z8WEfP4rt+zDs1jp94ayYPvvo+e2zibH1JkiRJUgvo0AmOuAxu/SbMGJ+9cXufs/KuSu1MnuHmFsDTjTgHWaB5DVlY+KuI6JRSWlw699mIqHpr/vkppcsi4t/A2xFxD3AbcE3VUrbVXABcFxEnA/8DLksplZ1LHRE9gZ4ppTfqeY1ExCeAySml52v90nsg8Hi140mlNqnY3npwebBZ5eV/r5bh5tQ5Czj37td4Y9pc9t6sPyfsviEdKlpnxtuWg3rztZ368Y1ns2ATYM2P3ob7fpUt41BZZhJ4uTbg+qfe4YL7x7NkaeL43Ydy7K5DV7meqXMW8OmLHls2U+rwbQfy+89svcrjtGmVS2H8/2DBHA4cNoAbx81ZdmqvTdZpcLD5wqRZnH7D88uOv//PsWy8Tg92GJrTsraP/oFlwSbA05fB3j8uuzm8avxJNU63vnDonxrWd+pL2TIvA7drvdm0t52aBZsAH74Ht51WyD1B9xi+Nve/Om3Z8ceGr51jNS2rb7fOAOxX8RTHdfwvS1MFV/zjUIZ/+1QG9G7k3rCSJEmSJK3MkF3hlDFQWQkVFXlXo3aocGuNRURn4EDgtJTShxHxBLAf2TK2UGtZWoCU0vERsSWwD3A62RKxx9Tqc2dEbAiMBg4Ano2IFfbZrCqDBvx+MyK6AT8o1VdujNpWGDMiTgROBFh//Rxn9kgNteaQMm2rHpYVwZcvf4px72YB11MTPmDxkkpO2XtYq93/uzt1h+cW12ycWZplttHHYe3NYNrL2XGn7rDdMSuMMXbSbL570/KJ6mfd+hLD+/dk1437rVItlz781rJgE+DmZyZz7C5D2XLQajKDs7ISrvgEvJ2FPL/pMYB+2/yZeyZ3ZJv1+3DmAZs1eKhH35ixQtsj46fnF26u8NdRuCxtNSftsSG//u/yZWmbNGuzoVKCm46DF2/KjtfdGo7+N3Rthedp+msrPy6I3356K35+20s8M/EDtt+gLz86eETeJbWYb+4zjFnjn+DCDufRIbJ/Sm6fXuXWJ3bg8P1aZvUASZIkSZIAg03lJs9wcxxwxErO1bV52WigNzC2NEumGzCf5eFmWSmlsaVrrgLeola4WeozE7gauDoibiPbz3OFGaSlPTbnRcSGKaU3a5+vZiNgKFA1a3MQ8ExE7EA2U3Nwtb6DgBVmiqaULiHbM5RRo0Y1ecKI1OLWHQm7nAKPXQCpEgbvCDuemHdVze6dmfOXBZtV/vvilNYLNx/4DTx0Liu812KzT2SfO3SC4+6E56/LZtJu+amy+20+8daKQdtjb8woG24urUx1zkydPndRmbaFDXophfDmfcuCTYCKuVM4o9+jnPHZH63yUJuvt+KMyHJtrWa3U+HG41i+LO3x2VLSAuCkj23EyEF9ePrtmWy7wZrsslHDgv+HX5/OXx/O/olw/G4bstuwVXjDwFsPLg82Ad57Dp6+Anb9xipU3kjDR9fcE7Sgs+779ejC+Uduk3cZrWLkoD78cNhEOry1/O+CTrGU4XMeA9pGuPn+nAWcddtLPDdxFjsM7cuPDx7Bmt07512WJEmSJKmx5s+ER86H6a9nvzvY9kt5V6R2Js9w816yJWVPSCn9BSAiticLK68GzoyIg1JKt5fOjQYmky1Je3xK6ZpSe3eyPSu7lbtJRPQARqWU7i81bQ28Xabfx4HHU0rzS8vObgRMXEn9vwYuiIjPlsLOXsCRpTASWBaoLtvwKCImlGqZXloq9+qI+D2wHjAMeHIl95OKY79fwE5fh4VzYO1N8q6mRazVozPdO3dg3qLlS72u37fs/4aa34RH4L5ae2euNSz7R8TO1Saud+1db7C85cAVZ4LVnm15x4tT+Nmt43j/w4UcNHJd/u9TI+naqUONPp/adiA3PzuJVPrd+nq9u7LzRms1/DW1dYvmNaytAXYftjYn77Uxf334TVKCL+28AfuO6N/EAptgi0/BWhvDG/fCOpvDsH3zq6WN2nmjtVbp+/n1qR9yzGVPsqQyeyAefn06//3m7gzr38DQ+MP3VmybU3al/OZ36AXQfe1sT9D1d4S9f9I691WTjBi5bfbWvWo22bzthLvfuv55Hh4/HYB/PjuZjxYt5aIvbpdzVS1gxhvwxMWwZAGMOhbWazv/DSRJkiSpWV37OZj4WPb1q7fDwg9h56/nW5PaldzCzZRSiojDgPMi4gxgATABODWl9FFEHFw6dx6wGHgB+B6wP3BStXHmRcTDwCF13CqA70bExcBHwDzKzNoEtgP+FBFLgArgrymlpyJiCLBJREyq1vc04EKgB/BURCwu1fi7VXj94yLieuAlYAnw9ZRS+Q3xpCLqtS6wbt5VtJhunTvyk0M258f/fpEFiysZtOYafGd0KwW57z67YtuIQxs1q2vHDdfi2/sO56IH3mBpShyzy1D233zAsvOz5i/i1OueZcHibJvifz33LkP7defUfYbXGGeXjftx1Zd35Man36Fv9y4ct/vQFQLQQhu2L/TZAGaV3hvTsSts84VGD3f6/ptwyt4bkxJt489p3a2yDzWLu1+euizYBFhSmbj75akNDzeH7Ze9OaFq/+KoyELo1rBGHzjkvNa5l5pNl5FHkN64O5vxGwFbf55Omx6Qd1lANuu/Ktis8uDr0+roXWDzpsNf94aPPsiOn78WTnoQ1tk037okSZIkqbnNmrg82KzywnWGm2pVue65mVJ6F/hMHedeIVuCtrYVNiVLKR1e7fDyWuc+JNujs75azgHOKdM+AehUx2W/KX00SEppSK3jXwK/LN9bUlv3me0Hs//mA5g0az6bDuhV55KtzW7IbqywHO3QPRo93Cl7D+Ore2b7CHbsUHOd/Jff+3BZsFnluXdmlR1nt2H9Vm3pzSLptAYcfw88fXk2I3mro6B/0/bw69KxDYSaahHlZnGv0szubn3h2DvgsT/Bormw3bEwePtmrLDteHbiBzwyfjoj1uvFXpusQ7jfa+N06Egc8bds5YSogJ45zgavpUNFsEn/nrw69cNlbZutm+NS3C3llduXB5sASxfC2Btg71VfvlySJEmS2rSufaBDl+znnio9BtTZXWoJuYabklR0vbt1one3FZd2bVHrbZ0tHfnQ76BySbYU7YZ1bVPcMFWh5uyPFtOra8dlAcPmA3utsPzuDkNXeI/J6qmyEp77O7z9GAwaBdsdAx/7Tt5VqQBGbz6AA7ccwH/GTgHgwC0HMHrzVfxHfv8R8Mk/t0B1bceNT0/i9BueX3Z8/G5D+eHBTXvTQLvXq22umPCbI0ZyyjXPMnHmfDZauzu/OmzLvEtqXosXwISHV2zvthotzy5JkiRJVbr2gh7rwOx3lrf13TC/etQuRUqp/l5qE0aNGpXGjBmTdxntxmNvzODCB95g0ZKlHLPLEEZv0TZ/YSiyEOrpS7O9KAduCzucBB07511VoYx/fy4nX/0Mr0z5kA3X7s4fjtyGLUr7cT70+jR+cdvLvDf7Iw7deiA/OngEnTtW1DPiauDuH2cbo1fZ/gQ46Lf51aPCmThjPgDrr9VK+/EWzH7nPsBrU+cuO+7csYLnf7wfa3R2VnOjjP8fPH4hRAfY5RQYunveFdWQUmLGvEX069El71Ka3z+/As9fU7NtnRHw5TuyJaYlSZIkaXXywdtw/siabQNGwlceyqcetctlsJy5KZXxzsz5HH3Zkyxaki3H+cRbM7nxK7uw3QZr5lyZyrrnLHjkvOzrcTfD1JfgsAtzLalovv/PsbwyJVsy8M1p8zj9hue549Rsqdvdh63NnaetnWd5+Xj6iprHz14FB56T7WcnNYChplrNlLHwj89A1fbtb94HX3sc1too37qqiYjVM9isXJotP1tdl55w0kPQwR+1JEmSJK2GuvWFTt1g8fzlbb0H5VeP2qV2MPVGWnX3vzZtWbAJkBLc9dKUHCvSSj33j5rHY6+HpYvzqaWgXnp3To3jV6Z8yJKllXX0bifW6FPzuGtvg02pGZ20R83g7Zhdhjhrs7FeuX15sAmwdBG8dkd+9bQnUQHdau033WuQwaYkSZKk1VeXnrDPWVBR+rmnR3/4+A/zrUntjj91S2UMKTPbZuha3XOoRA3SrR/Mm7b8eI01l//lqgbZdeO1uHPc1GXHO23Yd9k+nO3W3j+Bm0/I9jWNCtjnp3lXJK1WPrXdIDZepwcPj5/OiHV7sdem6+RdUnGtOaRhbWp+ETD6V9nStEsXQcc1YL+f512VJEmSJLWsHU+EEZ+AmW/CwO2g42q4Uo/aNPfcLBD33Gw9KSW+/88XufapiaQE+2zWnws+vw1dOjqjpE167U647ouwdGG219ihF8DWR+VdVaHMmLuQn/x7HE++NZOtBvfhZ4duzrq918i7rPzNegcmPZXt5WpQIKmtWrIIbjgGXr09O97iCDj8Eqjw3y2tZu77MOUFWG/bbIkmSZIkSZJaR7tcas5ws0AMN1vf1DkLWLSkksF93TetzZs7LQuh1t0Keg/MuxpJklrfjDeyQNM3Y0iSJEmS1F60y3DTdRullejfq2veJaiheqwNmx6YdxWSJOVnrY3q7yNJkiRJklRw7XxDNUmSJEmSJEmSJElFYbgpSZIkSZIkSZIkqRAMNyVJkiRJkiRJkiQVguGmJEmSJEmSJEmSpEIw3JQkSZIkSZIkSZJUCIab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RJkiRJkiRJhWC4KUmSJEmSJEmSJKkQDDclSZIkSZIkSZIkFYLhpiRJkiRJkiRJkqRCMNyUJEmSJEmSJEmSVAiGm5IkSZIkSZIkSZIKocnhZkSsGRGDm6MYSZIkSZIkSZIkSapLo8LNiOgREb+LiCnAdOCtaud2jIj/RMS2zVWkJEmSJEmSJEmSJK1yuBkRvYHHgNOAd4GXgajWZSywO3BUcxQoSZIkSZIkSZIkSdC4mZs/ADYHjkkpbQvcUP1kSmk+8ACwd9PLkyRJkiRJkiRJkqRMY8LNw4E7U0pXrqTP28DAxpUkSZIkSZIkSZIkSStqTLg5CHihnj5zgd6NGFuSJEmSJEmSJEmSympMuPkhsE49fYYC0xsxtiRJkiRJkiRJkiSV1Zhw8yng4IjoWe5kRKwLHAg83JTCJEmSJEmSJEmSJKm6xoSb5wNrAf+JiM2qnygd3wB0Bf7Q9PIkSZIkSZIkSZIkKdNxVS9IKd0ZET8Ffgq8CCwGiIjpwJpAAN9LKT3afGVKkiRJkiRJkiRJau8aM3OTlNLPgL2BfwMfAEuBBPwH2CeldE6zVShJkiRJkiRJkiRJNGLmZpWU0n3Afc1YiyRJkiRJkiRJkiTVaZVnbkbElyJiZD19toyILzW+LEmSJEmSJEmSJEmqqTHL0l4OfLKePp8ALmvE2JIkSZIkSZIkSZJUVqP23GyADmR7cEqSJEmSJEmSJElSs2ipcHM48EELjS1JkiRJkiRJkiSpHerYkE4RcWmtpk9GxJAyXTsA6wO7A7c3rTRJkiRJkiRJkiRJWq5B4SZwTLWvE7B16aOcBDwBnNbYoiRJkiRJkiRJkiSptoaGm0NLnwN4EzgPOL9Mv6XABymleU0vTZIkSZIkSZIkSZKWa1C4mVJ6u+rriDgLuK96myRJkiRJkiRJkiS1tIbO3FwmpXRWSxQiSZIkSZIkSZIkSStTb7gZEeuXvpycUlpa7bheKaWJja5MkiRJkiRJkiRJkqppyMzNCUACNgNeq3Zcn9TA8SVJkiRJkiRJkiSpXg0JH68kCypn1zqWJEmSJEmSJEmSpFZTb7iZUjpmZceSJEmSJEmSJEmS1Boq8i5AkiRJkiRJkiRJkhqiWfbEjIi1gV2BAB5LKU1pjnElSZIkSZIkSZIkqUqDZm5GxNYR8bOI2LrMueOAt4GbgBuBtyPim81apSRJkiRJkiRJkqR2r6HL0n4BOBN4r3pjRIwELgK6Ao8AdwBLgd9HxC7NWKckSZIkSZIkSZKkdq6h4eauwNMppam12k8GOgA/TyntkVI6CNivdO4rzVSjJEmSJEmSJEmSJDU43BwMvFKmfR9gAXB2VUNK6WHgXmDnJlcnSZIkSZIkSZIkSSUNDTf7AZOrN0REX2AI8ERK6aNa/ccBA5tcnSRJkiRJkiRJkiSVNDTcXAz0rdW2TenzM2X6zwNSY4uSJEmSJEmSJEmSpNoaGm6OJ1uCtrr9yALMx8v0XxeY0oS6JEmSJEmSJEmSJKmGhoabtwIbRcQlETEyIo4AvkK23+adZfrvBLzVTDVKkiRJkiRJkiRJUoPDzd8BbwPHAc8C1wE9gXNTSnOqd4yIEcCmwL3NWKckSZIkSZIkSZKkdq5jQzqllGZHxC7Az4GdgRnAdSmlC8p0PxB4Hri92aqUJEmSJEmSJEmS1O5FSinvGtRAo0aNSmPGjMm7DEmSJEmSJEmSJOUv8i4gDw1dllaSJEmSJEmSJEmSctWgZWklSZIkSZIEpASv3AbvPQ9DPwZDd8+7IkmSJKldadTMzYj4WETcFhHvR8TiiFha5mNJcxcrSZIkSZKUqzt/ANd9AR48B644GJ76a94VSZIkSe3KKs/cjIiDgFuADsBE4FXAIFPFtnAuvHQLLFkImx8G3frmXZEkSZIkqa1ZvGDFMPOxC2D74/OpR5IkSWqHGrMs7U+BxcBBKaW7mrccKQeL5sNfPg7TX82OH/gNnPQA9ByQb12SJEmSpLYlAio6wNJqbRWdcitHkiRJao8asyztFsB1Bptabbxy2/JgE2DuFHjuH/nVI0mSJElqmzp2gV1OqdYQsPu3citHkiRJao8aM3NzLjCzuQuRcpMqV2yrXLpimyRJkiRJe30fhuwO7z0HQz8G647MuyJJkiSpXWnMzM17gJ2buxApN5seBGsOWXa4sHMffj55a658bAKLl5YJPiVJkiRJ7dvQ3bMZnAabkiRJUqtrzMzN7wFPRsQPgV+mlFIz1yS1ri494YT74IXrefiVSXz7lU2Y+sJieGEcYyfN5pxPb5V3hZIkSZKktqJyKTxyHkx4BDb/JGz7pbwrkiRJktqVqC+bjIhLyzQPAT4GvA08B8wq0yellI5rWnmqbtSoUWnMmDF5l7Fa2/nX9/De7AXLjjtWBON+tj9dOnbIsSpJkiRJUpvxt/3gnSeWH2/zRTj0T/nVI0mSpPYs8i4gDw2ZuXnMSs4NKX2Uk4BGhZsRcT/w65TSndXaTgWGp5S+FhFrA+8CJ6eULq7WZwLwIVC1YeLXSv1eBl4l+488Dzg2pfRqrXtWAOcBHy/VvgD4TErprdK4o1JK02tdcwDwc6B7aezbUkqn1/GatgceBz6bUrqx1LYUGFut27UppbPr/xNSS+nVtVONcLN7l450rGjM6s1qsCcugQfPgaWLYKevwZ7fy7siSa2tshLmToEeA8D/50qSpLZswZyawSbAC9cabkqSJEmtqCHh5tAWr2JF1wBHAndWazsS+E7p60+TBYVHARfXvJS9qoeQETEEeCOltHXp+CTg+8DRta77LLAeMDKlVBkRg8iC0LIiYgvgT8BBKaVXIqIjcGIdfTsA/1fr9QB8VFWX2obT99+Er/3jaRYvTURkxx0q2uUbH1rH5Kfhv99Zfnz/r7I9azY5IL+aJLWud5+DG46GDyZAn/Xh05fDwO1yLkqSJKkuZVa/qly6YpskSZKkFlNvuJlSers1CqnlRuAXEdElpbSwFFCuBzxcOn8U8G3g6ogYmFKavApj9wI+KNO+LvBeSqkSIKU0qZ5xvku25+grpf5LgD/X0fcU4CZg+1WoUznYd0R/Hvrux3lqwky2GNibof26513S6u2dJ8u0PWG4KbUnt34zCzYBZk2Ef38TvvrwSi+RJEnKTYfOK7Z17Nr6dUiSJEntWJtc+y2lNAN4EhhdajoSuC6llCJiMDAgpfQkcD3ZjMvq7ouI5yKi+joxG5Xa3gC+Bfy+zG2vBw4p9ftdRGxTT5lbAE/X91oiYiBwGHBRmdNrlO5X9VH7tRARJ0bEmIgYM23atPpup2YwoHdXDtlqPYPN1jB4hzJtO7Z+HZLy8/7LtY5fyqcOSZKkhqjoCJ171GxbM48FryRJkqT2a5XDzYj4dETcGxHr1XF+YETcExGHN7G2qqVpKX2+ptrX15e+vpZsFmd1e6WUtk4pVU9I3ii1bQScClxS+2almZqbAGcClcA9EbF3E18DZPt4fi+lVG6dmo9KdVV9XFemrktSSqNSSqPWXnvtZihHakMGbgcHnAPd14GuvWHP7ztrU2pvhu278mNJkqS2pEMn2POM5ccVHWGvM/OrR5IkSWphETEgIq6NiDci4qWI+E9EDI+IF3OrKaUy+0Ws7IKIO4G1U0rbrqTPU8C0lNKBjS4sogfwJtnszWtSSpuU2p8B+gOLS13XAzZPKb0eEROAUWX23LwtpbRF6XgNYEZKqVs99z8d2CCldEod414F3JdSurSecd4CqjZt7AfMB05MKd0SEXNTSj3qvrqmUaNGpTFjxjS0uyRJbd/8mXDnD2DiY9ls7v1/Bd375V2VJEnSyk0ZC+89D0N2gzWH5F2NJEmS2q+ov0sTBo8I4FHgipTSRaW2rYGewIVV2Vtrq3fPzTK2BG6rp88Y4JBGjL1MSmluRNwPXEpp1mZEbAJ0TykNrOoXEWeRzeb8eQOH3g14o3ZjRGwLTEkpvRsRFcBI4IWVjHMOcHNEPJxSeq10zakppRpL3qaUlq1PExGXkwWttzSwVkmSVm/d+sJhF+ZdhSRJ0qrpuyFEBfQaWH9fSZIkqbj2AhZXBZsAKaXnShMLgWWTDK8Cqvb6Ozml9GhErAtcB/QiyyO/ShaU/g0YBSTg0pTSuataVGPCzb7A+/X0mUE2S7GprgFuZvnytEcB/6zV5yay5WlXFm5uFBHPkSXYi4Djy/RZB/hLRHQpHT8J/Kna+RciorL09fUppW9FxKnANRHRjew/wu0NeVHVrFGqq8odKaUz6uosSZIkSZJy9up/4eaTYOFs6LkuHHUtrLd13lVJkiRJLWEL4Ol6+rwP7JtSWhARw8iyvVHA54A7U0q/jIgOQDdga2BgtdVW+zSmqMaEm9OBYfX0GQbMasTYNaSU/km1KbUppZ+W6fMCMKL09ZAy5ycAazTgXncAd9RxboVxS+23Uf8s1ur9j6l13KGh10qSJEmSpJxVVjLv1u9x0dz9eDENYdcPxnHsf79Ph+P+k3dlkiRJUl46AX8qLVe7FBhean8KuDQiOgG3lGZ8vglsGBF/JJsweFdjbljRiGseAT4REZuWOxkRmwGHAg81piBJkmqYPxP++RU4b0u44Vj4cGreFUmSJKm9Wjyf02Yezh+XHsZ9ldvwiyVf4DcTh9d/nSRJklRM44Dt6ulzGjAV2IpsxmZngJTSg8AewGTgqoj4Ukrpg1K/+4GvA39tTFGNCTd/Szbj8+GI+EZEDI+I7qXP3yQLNTuU+kmrjQnT5zHtw4V5lyG1P7d+E56/BmZNhHE3wz9PyrsiSZIktVPzKztyd2XN3+38a9H2OVUjSZIktbh7gS4RcUJVQ0RsD2xQrU9v4L2UUiXwRbKMkIjYAHg/pfQXsn02t42IfkBFSukm4EfAto0papWXpU0pPRURXwMuAM4tfVS3FPhqSumJxhQktTVzFy7h+Cue4vE3Z9KhIjh+96GcecBmeZcltR/j76l5/OZ9UFkJFY15f44kSZLUeF1iCX35kBn0XtY2oMPsHCuSJEmSWk5KKUXEYcB5EXEGsACYAJxardufgZsi4tPAfcC8UvuewHciYjEwF/gSMBC4LCKqfrl7ZmPqasyem6SU/hIRDwNfA3YE+pDtsfk4cGFK6eXGjCu1RVc+NoHH35wJwNLKxMUPvMkhI9dji4G967lSUrPovzlMenL58dqbGWxKkiQpFx269uBHG7zEd98exSI60ZN5fH+rj/IuS5IkSWoxKaV3gc+UObVF6fzrwMhq7WeW2q8ArihzXaNma1bXqHAToBRgntLUAqS2bsL0eSu0vT1jvuGm1FoOOQ+uPxpmvA59NoBDL8i7IkmSJLVjnzzuTHa//8+8+vZkthoxgu47n5p3SZIkSVK70uhwU2ov9t98ANePmbTsuGeXjuy68Vo5ViS1M/03h5OfgnnToFs/Z21KkiQpX527s9Z+32GXvOuQJEmS2qlGh5sR0QHYBFiT0uagtaWUHmzs+FJbsfdm/fn9Z7bi2iffodcanTjl4xvTp1vnvMuS2pcI6LFO3lVIkiRJkiRJknIWKaVVvyjiR8BpwErX5UwplQ091TijRo1KY8aMybsMSZIkSZIkSZIk5S/yLiAPqzxzMyK+C5wFzAauAt4BljRzXZIkSZIkSZIkSZJUQ2OWpT0BmAxsm1Ka1sz1SJIkSZIkSZIkSVJZjQk3BwN/MdiUJEmSJEmSJEmSVm9Dzri9AjgKOJUsJ3wHOA+4ZsLZB1U2ZeyIGA2cD3QA/ppSOru+ayoacZ+pNC4UlSRJkiRJkiRJklQQpWDzJuBiYBTQv/T5YuDG0vlGiYgOwAXAAcAI4KiIGFHfdY254fXAvhHRpRHXSpIkSZIkSZIkSSqGo4B9ge612rsD+wFHNmHsHYDxKaU3U0qLgGuBQ+u7qDHh5o+B94AbI2JoI66XJEmSJEmSJEmS1PadyorBZpXuwGlNGHsg2RK3VSaV2laqMcvLjgM6AesBB0bEbGBWmX4ppbRRI8aXJEmSJEmSJEmSlL/BTTy/MlGmLdV3UWPCzQpgCTCxnpuXa5MkSZIkSZIkSZJUDO+Q7bO5svONNYma4egg4N36LlrlcDOlNGRVr5EkSZIkSZIkSZJUOOcBF1N+adp5wLlNGPspYFhpG8zJZPt3fq6+ixqz56YkSZIkSZIkSZKk1d81wN1kQWZ184C7gGsbO3BKaQlwMnAn8DJwfUppXH3XRUr1Ll2rNmLUqFFpzJgxeZchSZIkSZIkSZKk/LXKFpFDzri9gmxW5Wlky8i+QzZj89oJZx9U2Ro1VLfK4WZEfKmhfVNKV65yRaqT4aYkSZIkSZIkSZJKWiXcbGtWec9N4HKgvkQ0Sn0MNyVJkiRJkiRJkiQ1i8aEm8fW0d4H2J5sWupNwO2NrEmSJEmSJEmSJEmSVrDK4WZK6YqVnY+Iy8iCzT80tihJkiRJkiRJkiRJqq2iuQdMKd0D3AH8rLnHliRJkiRJkiRJktR+NXu4WfIaMKqFxpYkSZIkSZIkSZLUDjVmz82GGAGkFhpbkiRJkiRJkiRJUmv4ae8K4CjgVGAw8A5wHnANP51d2dhhI+JS4GDg/ZTSFg29rtlmbkZERURsEBG/AA4AHmqusSVJkiRJkiRJkiS1sizYvAm4mGzV1v6lzxcDN5bON9blwOhVvWiVZ25GRCUrn5UZwAzgO6s6tiRJkiRJkiRJkqQ24yhgX6B7rfbuwH7AkcDVjRk4pfRgRAxZ1esasyztg5QPNyuBD4AngctSStMaMbYkSZIkSZIkSZKktuFUVgw2q3QHTqOR4WZjrXK4mVLaswXqkCRJkiRJkiRJktS2DG7i+WbXbHtuSpIkSZIkSZIkSVqtvNPE883OcFOSJEmSJEmSJElSOecB8+o4Nw84t/VKyTRmz00AImJ7YH9gINClTJeUUjquseNLkiRJkiRJkiRJytU1wBHAvtTce3MecBdwbWMHjohrgD2BfhExCfhJSulv9V6XUlrVGwVwOfAFIIBU+lyl6jillDqs0uBaqVGjRqUxY8bkXYYkSZIkSZIkSZLyF/V3aQY/7V0BHAmcRrbH5jtkMzav5aezK1ulhmoaM3PzZOCLwJXAH4AxZFNSrydLV88A/gOc2SwVSpIkSZIkSZIkScpHFmBeXfrIXWPCzaOBV1NKxwBkEzmZlVJ6HHg8Iu4EHgfuBi5rpjolSZIkSZIkSZIktXMVjbhmE+DeWm3LQtKU0rPAbcDXmlCXJEmSJEmSJEmSJNXQmHAzgNnVjucBfWv1eR3YtLFFSZIkSZIkSZIkSVJtjQk3JwMDqx2/CWxXq88wstBTkiRJkiRJkiRJkppFY8LNJ6kZZv4X2CEifhQRm0fE14FDyfbdlCRJkiRJkiRJkqRm0Zhw8yagQ0QMLR3/BngbOAt4AfgjMAs4ozkKlCRJkiRJkiRJkiSAjqt6QUrpFuCWasczI2Ib4ARgI2ACcGVK6b3mKVGSJEmSJEmSJEmSGhFulpNSmg38tuo4IrpGRK+U0pzmGF+SJEmSJEmSJEmSGrMsbUNcCMxsobElSZIkSZIkSZIktUMtFW4CRAuOLUmSJEmSJEmSJKmdaclwU5IkSZIkSZIkSZKajeGmJEmSJEmSJEmSpEIw3JQkSZIkSZIkSZJUCIabkiRJkiRJkiRJkgrBcFOSJEmSJEmSJElSIXRsSKeIWNrShUiSJEmSJEmSJEnSyjQo3ASiEWOnRlwjSZIkSZIkSZIkSWU1KNxMKbl8rSRJkiRJkiRJkqRcGVpKkiRJkiRJkiRJKgTDTUmSJEmSJEmSJEmFYLgpSZIkSZIkSZIkqRAMNyVJkiRJkiRJkiQVguGmJEmSJEmSJEmSpEIw3JQkSZIkSZIkSZJUCIab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S1aymlvEuQJEmSJElSAxluSpLytfgjmDWx9e63dAk8fhFc90V45A+wZFHr3VtSm/LmtLkc9udHGHrmfzjiwkeZOGN+3iU1TWUlGNRKUvNYsgheuwveejD7/6skSZKW+2ACXHoAnDMMbj8dli7OuyK1M+E71Ytj1KhRacyYMXmXIUnN58Wb4LbTYMFs6L8lHHUN9Bncsvf87xnwxIXLj7f5Ihz6p5a9p6SVmz8T7voRTHoSBu8I+/0c1lizxW972J8f4dmJs5Yd77RhX649cecWv2+LuPeX8PifISpgt9Ng92/lXZEkFddHH8Df9oPpr2XHQ3aHL94CHTrmWpYkSVKbkBL8eiAsmre8bfiB8Llr8qupfYu8C8iDMzclSflYNA9uPTULNgGmjoV7ftby933+6prHL1zXvmc6LZoHU8dlM1qlvPzr6/Dc37NfIj97Ffz7G61y2+femVXjuHrQWSiv3QkP/gYWzYWFc+Ces2DCI3lXJUnF9cxVy4NNgAkPwet35lePJElSWzLx8ZrBJvhvJbU633YoScrHnPeyX8JXN+2Vlr9v93WWB6oA3fpBtMs3OMErt8M/v5L9d+g1EHY/Hea9D4O2h433zrs6tSev3bny4xay/QZ9eXLCzGXHOwzt2yr3bXaTxjCmcjhXLNmPChLHdfwPIyc/DUN2zbsySSqmjz5oWJskrUxKsHQRdOySdyWS1LwqfYO88ufMTUlSPtbaCNYaVrNt+OiWv+9+P4cOpR8uKzrB/r9o+Xu2RZVLsyWBqwLmOZPh9tPg/l/D3w+HB8/Jtz61L2tvWvN4nU3L92tmv/vMVuy84Vp07VTB7sP6cfanRrbKfZvb+F478blFP+DWyl34V+WufHbRj5i05k55lyVJxTXys9Cx6/Ljbv1gkwPzq0dS8bx2J5y7BfyiP1x9JHw0K++KJKn5DNmt5r+VAIbunk8tarfcc7NA3HNT0mpnxhvwv5/CjPGwyQGw55nQoVPL33fedJj8NKy7FfQc0PL3a4sWzIaz16/7fJfecObE1qtH7ds7T8ENx8CcSdB7MHzmChi4Xd5VFcYf7nmd39/9Wo22Hx08guN2G5pTRZK0GnjveXj6Cui0Bmx/PPT1/6mSGmjRPPjdpjVXKtrxq3DA2fnVJEnNbczl8J/ToXJx9kawE++HPoPzrqq9apdL0hVqWdqImJtS6lH6+kDgfGBvYA3gYqAP0AV4KKV0YqnfDsBvgf5AAh4GvpFSml9t3D2B01NKB9e6Xyfg58CngIXAfOAnKaX/1ur3N2AU2TfRa8AxKaW5EbEmcCmwEbAA+HJK6cVq1x0G3AxsllJqhbUYJamNWWsj+OxVrX/f7v1g+P6tf9+2pGtvGLoHvPVg+fPtdale5WPw9nDqC9kM4l4DoaJD3hW1eYuXVnLlY2/z7MQP6Fix4vO6bu+uZa6SJDXYulvBwb/PuwpJRTRj/IpbsLz7TD61SFJLWLIQ7v1ZFmwCzJ8O9/0SDrso37rUrhQq3KwSEXsDfwT2SylNjIg7gXNTSv8qnd+y9Lk/cANwZErpsYgIsqCyJ1lQWZ+fA+sCW6SUFpbG+1iZfqellOaU7vl74GTgbOD7wHMppcMiYlPgArIwtspRZGHrkcBPV+XPQJKkJjvicrj35zBlLHTpBW/eu/zcbqflVpbaqYoO0Gcls4lVw4//NY5rnlw+u3pAr65MmbMAgD03WZv9RvTPqzRJkqT2be1Ns1lM86cvbxuyW371SFJzmz0J5s+o2fbeC/nUonarcOFmROwO/AU4MKX0Rql5XWBSVZ+U0tjSl18HrkgpPVZqT8CNDbxPN+AEYGhKaWHp+qnA9bX7Vgs2g2wWadVavyOAX5f6vBIRQyKif0ppakT0AHYF9gL+jeGmJKm1dV8LDjlv+fHEx2HiYzBoe3/4ltqwlBI3PTOpRtv8RUu49eTdqKiAzdfrnVNlkiRJomMXOOoauOMM+GACbPYJ2OO7eVclSc1nzaGw5pDs/3FVNtwzp2LUXhUt3OwC/AvYs9YyrucC90bEo8BdwGUppVnAFsAVjbzXxsDEquCyPhFxGXAg8BLw7VLz88DhwMOl5XE3AAYBU4FPAneklF6LiJkRsW1KyTUqJEn5WX+n7KO61+4sBZ47wKYH5lOXpBoigjW7dWLqnIXL2tbq0YUtB7XvUHPB4qX88d7XefSNGWyxXm++vd9w+nTrnHdZkiSpPRq8A5xwb/39JKmIKirgyNKbOKa/BpscAB//Yd5VqZ2pyLuAVbQYeBQ4rnpjSukyYDOyJWj3BB6PiC6tWVhK6VhgPeBl4LOl5rOBNSPiOeAU4FlgSencUcC1pa+vLR2vICJOjIgxETFm2rRpLVS9JEllPPhbuPoz8PC5cO1RcN+v8q5IUsn3D9xs2V6bnTtU8L3Rm+ZcUf5+efvLXHDfGzw7cRZXPf4237j2ubxLkiRJkqTVU/8RcPS/4duvwMHnQuduTR6ysjIxf9GS+jtKQGQrtRZDRMwF1gH+B9yWUir7W9aIeBE4mmx2ZEop/biecfcETk8pHVytrRvwDjAkpfThKtT4MeA71ccqtQfwFjAS6ES2jO77ZEvYdih93iCt5D/IqFGj0pgxYxpaiiRJTfObDWvuodClF5z5Tn71SKphyuwFvDBpFluv34d1enbNu5zcbf/L/zHtw4U12l762f5061y0xWokSZIkqX158LVpnHnzWCbP+ohdNlqLPxy1Df16tOr8tSKLvAvIQ9FmbpJSmg8cDHw+Io4DiIjREdGp9PUAYC1gMvAn4OiI2LHq+oj4QqlPQ+7zN+APEdG5dO26EfGF6v0is3HV18AhwCul4z5V1wLHAw+Wlrk9ArgypbRBSmlISmkwWfDpBmeS2q4Fs+HNB2D+zLwrWbnKSpg1ESqX5l1J8VV0qnVsQLDaWzAn23t1QYNW5VfOBvTuyn6bDzDYLNmgb813Cg/o1ZWuHTvkVI0kSZIkqSEWLlnKadc9x+RZHwHw6BszOPu/r9Rzldq7woWbACmlmcBo4IcRcSiwH/BiRDwP3Ek2c3JKSmkqcCTw24h4NSJeBnYHyv3Gbu+ImFTtY2fgh8A04KXSbNBbSsfVBXBFRIwFxgLrAj8rndsMGBcRrwAHAN8stR8F/LPWODcBn2vMn4cktbjx98DvR8CVn4DfbwYv/Tvvisp79zn4w9Zw3pbZx8Qn8q6o2PY4vebxx76bTx1qHa/fnT3fl+6fPe/j/5d3RdIq+fEhI1inZ/bO3p5dOvKLT25BRUW7fAOrJEmSJBXGe7MWMGPeohptL06enVM1KopCLUvb3rksraTc/HlneP+l5ce9BsG3xuVXT13+8nGY/PTy436bwMlP5lfP6mDyM9lMvsE7wKBReVejlvSHbWDmm8uP1xoGpzTTvzuWLIKOnevvJzXR4qWVvD51LkP6dXM5WkmSJEkqgKWViY+dcx+TPvhoWduXdx3Kjw8ZkWNVhdIu39XrT/ySpPrNebfm8dwp2bKvFW1sub9pr9Y8nv5atkxtRSEXKmgbBm6bfWj1N3tyreNJTR9z2qtw8wnw3vOw3jZw+F+g37CmjyvVoVOHCkas1yvvMiRJkiRJDdShIrjki6M469ZxvDFtHvtstg6n7z8877LUxvnbXklS/bb8dM3jzQ9ve8EmwLB9ax5vvI/BptRQWxxe6/hTTR/zlq9lwSbAu8/Cv05u+piSJEmSJGm1MmK9Xlx30s6M+eE+nP2pka7Eo3r5HSJJqt/oX0PvgfD2ozBwO9j1m/Vfk4eDz4MuvbI6B42C/X6Rd0VScRx8LvRZH955AgbvBLud1vQx331m5ceSJEmSJEnSKnLPzQJxz01JklQolx8MEx5afrzRx+GL/8yvHkmSJEmSpNVLu9xz07X6JEmS1DI+eWG2PHSX3jBsPzj0grwrkiRJkiRJUsG5LK0kSZJaRp/B8IWb8q5CkiRJkiRJqxFn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URKKe8a1EARMQ14O+86GqAfMD3vIqQ2yudDqpvPh1Sez4ZUN58PqW4+H1LdfD6kuvl8SHVri8/H9JTS6LyLaG2Gm2p2ETEmpTQq7zqktsjnQ6qbz4dUns+GVDefD6luPh9S3Xw+pLr5fEh18/loO1yWVpIkSZIkSZIkSVIhGG5KkiRJkiRJkiRJKgTDTbWES/IuQGrDfD6kuvl8SOX5bEh18/mQ6ubzIdXN50Oqm8+HVDefjzbCPTclSZIkSZIkSZIkFYIzNyVJkiRJkiRJkiQVguGmJEmSJEmSJEmSpEIw3FSziYjREfFqRIyPiDPyrkdqDRExOCLui4iXI2JcRHyz1N43Iu6OiNdLn9esds2Zpefk1YjYv1r7dhExtnTuDxERebwmqTlFRIeIeDYibisd+2xIQET0iYgbI+KV0t8hO/t8SJmIOK3076oXI+KaiOjq86H2LCIujYj3I+LFam3N9kxERJeIuK7U/kREDGnVFyg1QR3Pxzmlf2O9EBH/jIg+1c75fKjdKPd8VDt3ekSkiOhXrc3nQ+1GXc9HRJxSegbGRcRvqrX7fLQxhptqFhHRAbgAOAAYARwVESPyrUpqFUuAb6eUNgN2Ar5e+t4/A7gnpTQMuKd0TOnckcDmwGjgz6XnB+BC4ERgWOljdGu+EKmFfBN4udqxz4aUOR+4I6W0KbAV2XPi86F2LyIGAt8ARqWUtgA6kH3/+3yoPbucFb9/m/OZOA74IKW0MXAu8H8t9kqk5nc5Kz4fdwNbpJRGAq8BZ4LPh9qlyynz75+IGAzsC0ys1ubzofbmcmo9HxGxF3AoMDKltDnw21K7z0cbZLip5rIDMD6l9GZKaRFwLdn/CKTVWkrpvZTSM6WvPyT75fRAsu//K0rdrgA+Wfr6UODalNLClNJbwHhgh4hYF+iVUnospZSAK6tdIxVSRAwCDgL+Wq3ZZ0PtXkT0AvYA/gaQUlqUUpqFz4dUpSOwRkR0BLoB7+LzoXYspfQgMLNWc3M+E9XHuhHY25nOKopyz0dK6a6U0pLS4ePAoNLXPh9qV+r4+wOyoOW7QKrW5vOhdqWO5+OrwNkppYWlPu+X2n0+2iDDTTWXgcA71Y4nldqkdqO0vMA2wBNA/5TSe5AFoMA6pW51PSsDS1/XbpeK7DyyH5gqq7X5bEiwITANuCyyZZv/GhHd8fmQSClNJnuH9ETgPWB2SukufD6k2przmVh2TSkQmg2s1WKVS63ry8B/S1/7fKjdi4hPAJNTSs/XOuXzIcFwYPfSMrIPRMT2pXafjzbIcFPNpdy7DlKZNmm1FBE9gJuAU1NKc1bWtUxbWkm7VEgRcTDwfkrp6YZeUqbNZ0Orq47AtsCFKaVtgHmUlhOsg8+H2o3I9g08FBgKrAd0j4gvrOySMm0+H2rPGvNM+LxotRQRPyDbSuYfVU1luvl8qN2IiG7AD4Aflztdps3nQ+1NR2BNsq3HvgNcX5pt6fPRBhluqrlMAgZXOx5EtnyUtNqLiE5kweY/Uko3l5qnlpYmoPS5ahmDup6VSSxfKqd6u1RUuwKfiIgJZEuVfzwi/o7PhgTZ9/WklNITpeMbycJOnw8J9gHeSilNSyktBm4GdsHnQ6qtOZ+JZdeUloPuTfllDKXCiIijgYOBz5eWCgSfD2kjsjeQPV/6WX0Q8ExEDMDnQ4Lse/rmlHmSbCWyfvh8tEmGm2ouTwHDImJoRHQm22D33znXJLW40rt3/ga8nFL6fbVT/waOLn19NPCvau1HRkSXiBhKttH0k6WlpD6MiJ1KY36p2jVS4aSUzkwpDUopDSH7O+HelNIX8NmQSClNAd6JiE1KTXsDL+HzIUG2HO1OEdGt9H29N9me5j4fUk3N+UxUH+sIsn+3ObNAhRURo4HvAZ9IKc2vdsrnQ+1aSmlsSmmdlNKQ0s/qk4BtSz+f+HxIcAvwcYCIGA50Bqbj89Emdcy7AK0eUkpLIuJk4E6gA3BpSmlczmVJrWFX4IvA2Ih4rtT2feBssqULjiP7Jd2nAVJK4yLierJfYi8Bvp5SWlq67qvA5cAaZHuCVO0LIq1OfDakzCnAP0pvCnsTOJbsjYc+H2rXUkpPRMSNwDNk3+/PApcAPfD5UDsVEdcAewL9ImIS8BOa999UfwOuiojxZDMKjmyFlyU1izqejzOBLsDd2e+aeTyl9BWfD7U35Z6PlNLfyvX1+VB7U8ffH5cCl0bEi8Ai4OhSIOnz0QaFYbEkSZIkSZIkSZKkInBZWkmSJEmSJEmSJEmFYLgpSZIkSZIkSZIkqRAMNyVJkiRJkiRJkiQVguGmJEmSJEmSJEmSpEIw3JQkSZIkSZIkSZJUCIabkiRJkqQmi4j7IyLlXUd1EXFMRKSIOCbvWiRJkiRJzcNwU5IkSZIKqhTcVf9YGhHTI+LeiPh83vW1VVVBbOnj2JX0+0m1fpe3YomSJEmSpDp0zLsASZIkSVKTnVX63AnYBPgksFdEbJdS+lZuVbV9S4ATgMtqn4iICuDLpT7+7CxJkiRJbYQ/oEmSJElSwaWUflr9OCL2Bu4GTo2IP6SUJuRRVwHcBnwyIjZPKY2rdW5/YH3gn8BhrV6ZJEmSJKksl6WVJEmSpNVMSuke4BUggO0BIuKTEfH3iHgtIuZFxNyIeDoivlGapbhMRFxbWop1j3LjR8QRpfN/rK+WiKiIiK9ExFOle84rff3V2vdd1TqrXbNxRNwQER+Urnk0Ig5qwB/VX0ufTyhz7gTgI+AfddxzvYj4cUQ8EhFTImJRRLwbEVdHxGZ1XPOJiLgnIt6LiIWl/g9ExNdq9dswIi6JiPER8VFEzIyIsRFxUUSs1YDXJUmSJEmrLWduSpIkSdLqKUqfU+nz2UAl8AQwGegNfBw4nywA/WK1a/8MfBY4CXiwzNgnlj5f0oA6rgI+B7xDFiYmspmQfwZ2A2rvDboqdRIRw4DHgLWA/wLPARsDt5SOV+ZVstf3xYj4XkppYWnMAcAhZMHm7Dqu3QM4A7gPuAmYCwwDjgA+ERG7ppSer1bnicDFwBTgVmA6sA4wEji29OdBRKwLPAX0Av5TGrsrMLT02v8EzKjndUmSJEnSastwU5IkSZJWMxGxD9nem4ksKAM4KKX0Rq1+FWT7TX4pIv6UUnoCIKX0YESMAz4VEd9MKU2vds1QYB/g0ZTS2HrqOIos2HwW2COlNLfU/kPgAeBzEXF7Sunqapc1uM6SC8iCzVNTSudXu+ZQsoCzPn8hC2APB64ptR1D9vPyX4A16rjuXqB/SunDWrVuBTxCFtIeUO3UScAiYKuU0vu1rulX7fAIoG/t11Pq150s+JUkSZKkdstlaSVJkiSp4CLip6WPX0bEjcAdZDM3z0spvQ1QOzAstVWSzYiEbI/J6i4EugBH12o/sTT2xQ0o7culz2dUBZul+84Dvlc6PL5WTQ2uMyIGAfsCb5HNaKx+zb/IAtT63Ah8QGlp2oiIUk0vp5QeqeuilNL7tYPNUvvzZMHnXhHRqdbpJcDiMtdMr91GtiRu7X7zUkortEuSJElSe2K4KUmSJEnF95PSx5lkS7g+BHwxpfStqg4RsVZEnB0RL5T2sUwRkYCnS10G1hrzSrKlVk+sNkYnslmNHwDXN6CubclmGt5f5twDwFJgm+qNq1hn1bUPp5SWlrlHufvWkFJaAPwd2DMiNib789uIbNbmSkXEQRFxa2kPzcXVaj2ELBiuPiPzH0A3YFxEnFvaW3TtMsP+m+zP/YKIuCkiToyIzUuhqyRJkiS1ey5LK0mSJEkFl1JaafAVEX3IlqcdCjxJFlzOJJtJ2Af4JlkYV33MDyPi78BXImKvlNJ9wKHAALIZoQsaUFpvYGZKaVGZmpdERNW+k42ts3fp89Q67j+lATVCFmSeAhxXuvfC0r3rFBHfIJtN+gFwNzARmE+2FPAnga2q15pS+n3p9X4N+AZwKpAi4gHgOymlMaV+b0fEDsBPgdFky+UCvBMRv00p/aGBr0mSJEmSVkuGm5IkSZK0+jueLLQ7K6X00+onImJnstCwnAuBr5DtF3kfy2dxXtLA+84G+kZEp5RSjeVYI6Ij2czGOU2oc3bpc/867j+gIUWmlMZGxONk4WZv4KaU0oy6+pdqP4ssPN02pfRemVrL3edK4MpSiLsLcBjZ0r13RsRmVXtxppReBj5bus9WZHucngKcHxHzUkp/a8jrkiRJkqTVkcvSSpIkSdLqb+PS55vKnPtYXRellF4AHgEOi4gdyUK2B0vhW0M8S/Zz5x5lzu0BdACeaUKdz5Y+7xYRHcqc37NhZQLZ7M21gc7UvyRtP7KZpI+WCTZ7kC3HW6eU0qyU0n9SSicAlwN9gd3L9FuSUno6pfR/wFGl5k/W+0okSZIkaTVmuClJkiRJq78Jpc97Vm+MiG3I9ulcmQvJAr+bgAAuWoX7Xlr6/OuI6Fbtvt2As0uH1WchrlKdKaVJZEvCDgVOrnXNoawkuC3jWrKZlIdS/16d75MtQbtdKcysumcnsqVq+9W+ICJGl2Zi1la1LO/8Ur8dIqLcTNT+1ftJkiRJUnvlsrSSJEmStPq7EvgOcF5E7AW8DgwDDgZuBj67kmtvAM4FBgLTS/0bJKV0dSlk/AwwLiJuYfmelEOB61NK/2hinV8HHitdsx/wPNkM0MOAW4FDGljrfOCWBvatjIg/AGcAYyPiX2QB8F5kszDvK31d3bXAgoh4mCzEDbLZmtsDTwP/K/X7HPD10l6c48n29Nyo9DoWAuc1pEZJkiRJWl05c1OSJEmSVnMppXfJgrTbgd3IZjluAHyNLKBb2bWLgKoA8vKU0sJVvP1RZAHkDLK9O79CFtidzPKlVhtdZ0rpdWAnspmlu5LtyzmYLEBtcBDbCD8Cvg18RPa6DgfGADsAE8v0P4MshN2W7PUcC3QCvgfsVW1P0muAv5ItkfsZ4NTSNdcCo1JKj7XMy5EkSZKkYoiUUt41SJIkSZLasIi4n2yPzE1KYaIkSZIkSblw5qYkSZIkqU4RsQPZ3pV3GmxKkiRJkvLmnpuSJEmSpBVExFfJ9tk8FqgEfpJvRZIkSZIkuSytJEmSJKmMiJgADALeBH6aUro634okSZIkSTLclCRJkiRJkiRJklQQ7rkpSZIkSZIkSZIkqRAMNyVJkiRJkiRJkiQVguGmJEmSJEmSJEmSpEIw3JQkSZIkSZIkSZJUCIabkiRJkiRJkiRJkgrh/wH/FYNBSbwNjg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93" y="4244646"/>
            <a:ext cx="10058400" cy="196593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92051" y="6489415"/>
            <a:ext cx="9487442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hlinkClick r:id="rId4"/>
              </a:rPr>
              <a:t>https://github.com/Zamplifier/class10repo/blob/master/Coursera%20Week%2010%20Week%202%20-%</a:t>
            </a:r>
            <a:r>
              <a:rPr lang="en-US" sz="1050" dirty="0" smtClean="0">
                <a:hlinkClick r:id="rId4"/>
              </a:rPr>
              <a:t>20EDA%20with%20Visualization.ipynb</a:t>
            </a:r>
            <a:endParaRPr lang="en-US" sz="1050" dirty="0" smtClean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92051" y="6120083"/>
            <a:ext cx="853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4: Launch Site </a:t>
            </a:r>
            <a:r>
              <a:rPr lang="en-US" dirty="0" err="1" smtClean="0"/>
              <a:t>vs</a:t>
            </a:r>
            <a:r>
              <a:rPr lang="en-US" dirty="0" smtClean="0"/>
              <a:t> Payload Mass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the below SQL queries and found;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1400" dirty="0"/>
              <a:t>N</a:t>
            </a:r>
            <a:r>
              <a:rPr lang="en-US" sz="1400" dirty="0" smtClean="0"/>
              <a:t>ames of the unique launch sites. 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5 launch sites with names beginning with “CCA”.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The total payload mass carried by NASA boosters.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The Average payload mass carried by booster version F9 v1.1.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Date of first successful ground pad landing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Booster names that were successful in drone ship operations.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Payload mass between 4000 and 6000kg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Numbers of successful and failed missions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Booster versions which have carried the maximum payload mass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Drone ship failed landing outcomes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Failed landing outcome booster versions and launch site names in 2015.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 smtClean="0"/>
              <a:t>Successful and failed landing outcomes between 2010 and 2017.</a:t>
            </a:r>
          </a:p>
          <a:p>
            <a:pPr lvl="1">
              <a:buFont typeface="Wingdings" pitchFamily="2" charset="2"/>
              <a:buChar char="§"/>
            </a:pPr>
            <a:endParaRPr lang="en-US" dirty="0" smtClean="0"/>
          </a:p>
          <a:p>
            <a:pPr lvl="1">
              <a:buFont typeface="Wingdings" pitchFamily="2" charset="2"/>
              <a:buChar char="§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5266" y="5587492"/>
            <a:ext cx="78936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3"/>
              </a:rPr>
              <a:t>https://github.com/Zamplifier/class10repo/blob/master/Coursera%20Class%2010%20Week%202%20-%</a:t>
            </a:r>
            <a:r>
              <a:rPr lang="en-US" sz="1200" dirty="0" smtClean="0">
                <a:hlinkClick r:id="rId3"/>
              </a:rPr>
              <a:t>20EDA%20with%20SQL%20.ipynb</a:t>
            </a: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The created folium maps were fit with the following features;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Launch sites were indicated by markers</a:t>
            </a:r>
            <a:endParaRPr lang="en-US" dirty="0"/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The Space Centers were indicated by circles and highlights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Marker clusters show event groups such as launches and launch sites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Lines show the distance between locations.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59363" y="6025573"/>
            <a:ext cx="10562253" cy="1379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https://github.com/Zamplifier/class10repo/blob/master/Class10Week3%20%20InteractiveVisualAnalyticswithFolium.ipynb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below plots and graphs were created;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 launches by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mass between 0kg and 9600kg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this information, we can see the relationship between the launch sites and payloads. This will allow us to find the best launch location.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hlinkClick r:id="rId3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</a:t>
            </a: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://</a:t>
            </a:r>
            <a:r>
              <a:rPr lang="en-US" sz="1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github.com/Zamplifier/class10repo/blob/master/Interactive%20Dashboard%20with%20Plotly%20Dash</a:t>
            </a:r>
            <a:endParaRPr lang="en-US" sz="1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following classification models were used (Process shown in Figure 5);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 Nearest Neighbors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hlinkClick r:id="rId3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hlinkClick r:id="rId3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</a:t>
            </a: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://</a:t>
            </a:r>
            <a:r>
              <a:rPr lang="en-US" sz="1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github.com/Zamplifier/class10repo/blob/master/Class%2010%20Week%204%20%20Machine%20Learning%20Predictions.ipynb</a:t>
            </a:r>
            <a:endParaRPr lang="en-US" sz="1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011" y="3624489"/>
            <a:ext cx="9936163" cy="1876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26367" y="5405535"/>
            <a:ext cx="875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5: Predictive Analysis Flow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36852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first successful landing happened in 2015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a near 100% mission success rate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later launches show better landing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are four locations used by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launches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significant number of Falcon 9 booster versions landed successfully.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versions F9 v1.1 B1012 and F9 v1.1 B1015 failed at landing in drone ships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=""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5235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=""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89518" y="1412033"/>
            <a:ext cx="9032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folium maps, we can see that most of the launches are planned for the Florida launch site, where the infrastructure is favorable.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pic>
        <p:nvPicPr>
          <p:cNvPr id="6146" name="Picture 2" descr="https://cf-courses-data.s3.us.cloud-object-storage.appdomain.cloud/IBM-DS0321EN-SkillsNetwork/labs/module_3/images/launch_site_marker_clust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518" y="2240496"/>
            <a:ext cx="4507376" cy="2194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7811" y="3632718"/>
            <a:ext cx="5412232" cy="28629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41125" y="4522238"/>
            <a:ext cx="448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6: </a:t>
            </a:r>
            <a:r>
              <a:rPr lang="en-US" dirty="0" err="1" smtClean="0"/>
              <a:t>SpaceX</a:t>
            </a:r>
            <a:r>
              <a:rPr lang="en-US" dirty="0" smtClean="0"/>
              <a:t> Launch Sites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7102" y="6482447"/>
            <a:ext cx="556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7: Most Favorable Launch Locations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=""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AutoShape 2" descr="data:image/png;base64,iVBORw0KGgoAAAANSUhEUgAAAYIAAAEWCAYAAABrDZDcAAAAOXRFWHRTb2Z0d2FyZQBNYXRwbG90bGliIHZlcnNpb24zLjUuMCwgaHR0cHM6Ly9tYXRwbG90bGliLm9yZy8/fFQqAAAACXBIWXMAAAsTAAALEwEAmpwYAAAkR0lEQVR4nO3debwVdf3H8debC8iqCGLJYpAbaiopbrkmLiACGioorplGBa2m/NLMX7aY1c/SVNJyDcVdSBHNLS2XBCUUkUJFQVxAAVlk//z+mLl4PJx774F75164834+HufhzHy/853PGa7nM/Odme8oIjAzs/xq0tABmJlZw3IiMDPLOScCM7OccyIwM8s5JwIzs5xzIjAzyzknArMySTpA0n8lLZZ0bD1t8wxJ/6iPbdUQx8WS/lJHbW0U38k+4URgZZP0hKT5kjZr6FgayE+BP0REm4i4r7hQ0kxJH6eJovLzh/oMMI1hhaStipZPlhSSupXRxqGSZmcWpG10nAisLOkPyEFAAAPqedtN63N71fgcMLWGOv3TRFH5GV4fgRV5AzipckbSbkDLBojDNhFOBFau04BngRuB0wsLJHWVdI+kuZI+KDwKlnS2pGmSFkl6RdKe6fKQtH1BvRsl/SydPlTSbEnnS3oXuEHSlpLuT7cxP53uUrB+e0k3SJqTlt+XLn9ZUv+Ces0kzZPUs9SXTOOdIelDSeMkdUqXvwZ8HvhreqS/XmdFkraT9Fi6f+ZJGi2pXTn7MC3/Tfq93pDUt4bN3ULy71XpdODmovY2S9t8S9J7kkZJaimpNfAg0KngrKZTulpzSTen/5ZTJfUqaG/n9IxxQVo2oKCsQ7ovP5L0L2C79dh1Vg+cCKxcpwGj089Rkj4DIKkCuB94E+gGdAbGpGUnABen625OcibxQZnb+yzQnuQo/BySv9Ub0vltgY+Bwh/LW4BWwK7A1sDl6fKbgVMK6h0NvBMRk4s3KOkw4JfAicA26XcaAxAR2wFv8ckR//Iyv8fa5tO2OwE7A11J9k21+zC1LzAd2Aq4DPizJFWzrWeBzdMf5wpgMFDcv/8rYEegJ7B9us2LImIJ0BeYU3BWMyddZ0AaVztgHOn+l9QM+CvwMMm+HwGMlrRTut5VwDKSffrV9GMbk4jwx59qP8CBwEpgq3T+VeB76fT+wFygaYn1HgK+U0WbAWxfMH8j8LN0+lBgBdCimph6AvPT6W2ANcCWJep1AhYBm6fzdwHnVdHmn4HLCubbpN+7Wzo/Ezi8mphmAouBBQWfs6uoeyzwYhn78AxgRsF8q3TffbaaGA4HLiRJPH2AvwFN0/W6kSSlJcB2BevtD7xRsP9nF7V7MfBIwfwuwMfp9EHAu0CTgvLb0nUq0n3Yo6DsF8A/Gvrv2p9PPhtL36tt3E4HHo6Ieen8remyy0mObN+MiFUl1usKvLaB25wbEcsqZyS1SrfXB9gyXdw2PeLtCnwYEfOLG4mIOZL+CQySdC/J0e53qthmJ+CFgnUXS/qA5Gh5ZplxHxsRjxQvlLQ1cAXJj2ZbkjOcynir24eQ/MhWxrQ0PRloU0MctwBPAt0p6hYCOpIklEkFJxYi+dGuzrsF00uBFun1m07ArIhYU1D+Jsl+60iShGYVldlGxInAqiWpJUlXSUXaXw+wGdBO0h4k/4NvK6lpiR+yWVTdH7yU5Meo0meBwjtViofF/QGwE7BvRLyb9vG/SPIDNgtoL6ldRCwosa2bgK+R/L0/ExFvVxHTHJKuJwDS/vIOQFX118cvSb7T7hHxgZLbTyu7tqrbhxskIt6U9AZJV9hZRcXzSLrWdq1iX6zvkMRzgK6SmhQkg22B/5Cc6awiSXavFpTZRsTXCKwmxwKrSboCeqafnYGnSPr+/wW8A1wqqbWkFpIOSNf9E3CupL2U2F5S5Q/tZOBkSRWS+gCH1BBHW5IfrwWS2gM/qSyIiHdILnBenV5Ubibp4IJ17wP2JDkTKD46LnQrcKaknunF4F8Az0XEzBpiK0db0m4jSZ2BHxaUVbcPa+Ms4LBI+v3XSn+srwMuT89UkNRZ0lFplfeADpK2KHM7z5F0NZ2X7vtDgf7AmIhYDdwDXCyplaRdKLrZwBqeE4HV5HTghoh4KyLerfyQHM0OJTki709ywfEtkqP6wQARcSfwc5If2EUkP8jt03a/k663IG3nvhri+B3JLZDzSC6GTigqP5WkL/pV4H3gu5UFEfExcDdJN8k9VW0gIh4FfpzWfYfkbGZIDXEVq7yrqPJzb7r8f0mS0ULggcI40h/LkvuwNiLitYiYWEXx+cAM4FlJHwGPkJxxERGvkvTxv57eBdSpijYqt7OC5EJyX5J/n6uB09J2AIaTdGW9S3It6IbafC+re4rwi2ms8ZN0EbBjRJxSY2WznPE1Amv00q6ks0jOGsysSGZdQ5Kul/S+pJerKJekK9KHd6YofdDIrC5JOpvkYuyDEfFkQ8djtjHKrGsovVi3GLg5Ir5QovxokgdPjiZ5YOb3EbFvJsGYmVmVMjsjSI++PqymykCSJBER8SzJ7YjbZBWPmZmV1pDXCDrz6YdMZqfL3imuKOkckmEGaN269V49evSolwDNzBqLSZMmzYuIjqXKGjIRlBorpWQ/VURcC1wL0KtXr5g4sao74szMrBRJVT7R3ZDPEcwmedqwUheSJxTNzKweNWQiGAeclt49tB+wMH1C1MzM6lFmXUOSbiMZxXArJW87+gnQDCAiRgHjSe4YmkEy7syZWcViZmZVyywRRMRJNZQH8K2stm9mZuXxWENmZjnnRGBmlnNOBGZmOedEYGaWc04EZmY550RgZpZzTgRmZjnnRGBmlnNOBGZmOedEYGaWc04EZmY550RgZpZzTgRmZjnnRGBmlnNOBGZmOedEYGaWcw358nqz3Ok28oEG3f7MS/s16PZt4+QzAjOznHMiMDPLOScCM7OccyIwM8s5JwIzs5xzIjAzyzknAjOznHMiMDPLOScCM7OccyIwM8s5DzFh68VDJFhD8t9fNnKVCPxHZGa2LncNmZnlnBOBmVnO5aprqMFdvEUDb39hw26/Lngf1o73X+000v3nMwIzs5xzIjAzyzknAjOznMs0EUjqI2m6pBmSRpYo30LSXyX9W9JUSWdmGY+Zma0rs0QgqQK4CugL7AKcJGmXomrfAl6JiD2AQ4HfSmqeVUxmZrauLM8I9gFmRMTrEbECGAMMLKoTQFtJAtoAHwKrMozJzMyKZJkIOgOzCuZnp8sK/QHYGZgDvAR8JyLWFDck6RxJEyVNnDt3blbxmpnlUpaJQCWWRdH8UcBkoBPQE/iDpM3XWSni2ojoFRG9OnbsWNdxmpnlWpaJYDbQtWC+C8mRf6EzgXsiMQN4A+iRYUxmZlYky0TwPLCDpO7pBeAhwLiiOm8BvQEkfQbYCXg9w5jMzKxIZkNMRMQqScOBh4AK4PqImCppWFo+CrgEuFHSSyRdSedHxLysYjIzs3VlOtZQRIwHxhctG1UwPQc4MssYzMysen6y2Mws55wIzMxyzonAzCznnAjMzHLOicDMLOecCMzMcs6JwMws55wIzMxyzonAzCznnAjMzHLOicDMLOecCMzMcs6JwMws55wIzMxyzonAzCznnAjMzHLOicDMLOecCMzMcs6JwMws55wIzMxyzonAzCznnAjMzHLOicDMLOecCMzMcs6JwMws55wIzMxyzonAzCznnAjMzHLOicDMLOecCMzMcs6JwMws55wIzMxyzonAzCznnAjMzHIu00QgqY+k6ZJmSBpZRZ1DJU2WNFXS37OMx8zM1tU0q4YlVQBXAUcAs4HnJY2LiFcK6rQDrgb6RMRbkrbOKh4zMystyzOCfYAZEfF6RKwAxgADi+qcDNwTEW8BRMT7GcZjZmYlZJkIOgOzCuZnp8sK7QhsKekJSZMknVaqIUnnSJooaeLcuXMzCtfMLJ+yTAQqsSyK5psCewH9gKOAH0vacZ2VIq6NiF4R0atjx451H6mZWY7VmAgkHSNpQxLGbKBrwXwXYE6JOhMiYklEzAOeBPbYgG2ZmdkGKucHfgjwX0mXSdp5Pdp+HthBUndJzdN2xhXVGQscJKmppFbAvsC09diGmZnVUo13DUXEKZI2B04CbpAUwA3AbRGxqJr1VkkaDjwEVADXR8RUScPS8lERMU3SBGAKsAb4U0S8XPuvZWZm5Srr9tGI+EjS3UBL4LvAccAPJV0REVdWs954YHzRslFF878Gfr2ecZuZWR0p5xpBf0n3Ao8BzYB9IqIvSV/+uRnHZ2ZmGSvnjOAE4PKIeLJwYUQslfTVbMIyM7P6Uk4i+AnwTuWMpJbAZyJiZkQ8mllkZmZWL8q5a+hOkgu5lVany8zMrBEoJxE0TYeIACCdbp5dSGZmVp/KSQRzJQ2onJE0EJiXXUhmZlafyrlGMAwYLekPJMNGzAJKjglkZmabnnIeKHsN2E9SG0DVPURmZmabnrIeKJPUD9gVaCElY8lFxE8zjMvMzOpJOQ+UjQIGAyNIuoZOAD6XcVxmZlZPyrlY/KWIOA2YHxH/C+zPp0cVNTOzTVg5iWBZ+t+lkjoBK4Hu2YVkZmb1qZxrBH9N3y38a+AFkpfLXJdlUGZmVn+qTQTpC2kejYgFwN2S7gdaRMTC+gjOzMyyV23XUESsAX5bML/cScDMrHEp5xrBw5IGqfK+UTMza1TKuUbwfaA1sErSMpJbSCMiNs80MjMzqxflPFnctj4CMTOzhlFjIpB0cKnlxS+qMTOzTVM5XUM/LJhuAewDTAIOyyQiMzOrV+V0DfUvnJfUFbgss4jMzKxelXPXULHZwBfqOhAzM2sY5VwjuJLkaWJIEkdP4N8ZxmRmZvWonGsEEwumVwG3RcQ/M4rHzMzqWTmJ4C5gWUSsBpBUIalVRCzNNjQzM6sP5VwjeBRoWTDfEngkm3DMzKy+lZMIWkTE4sqZdLpVdiGZmVl9KicRLJG0Z+WMpL2Aj7MLyczM6lM51wi+C9wpaU46vw3JqyvNzKwRKOeBsucl9QB2Ihlw7tWIWJl5ZGZmVi/KeXn9t4DWEfFyRLwEtJH0zexDMzOz+lDONYKz0zeUARAR84GzM4vIzMzqVTmJoEnhS2kkVQDNswvJzMzqUzkXix8C7pA0imSoiWHAg5lGZWZm9aacRHA+cA7wDZKLxS+S3DlkZmaNQI1dQ+kL7J8FXgd6Ab2BaeU0LqmPpOmSZkgaWU29vSWtlnR8mXGbmVkdqfKMQNKOwBDgJOAD4HaAiPhyOQ2n1xKuAo4gGbr6eUnjIuKVEvV+RdIFZWZm9ay6M4JXSY7++0fEgRFxJbB6PdreB5gREa9HxApgDDCwRL0RwN3A++vRtpmZ1ZHqEsEg4F3gcUnXSepNco2gXJ2BWQXzs9Nla0nqDBwHjKquIUnnSJooaeLcuXPXIwQzM6tJlYkgIu6NiMFAD+AJ4HvAZyRdI+nIMtoulTSiaP53wPmVQ1xXE8u1EdErInp17NixjE2bmVm5yhliYgkwGhgtqT1wAjASeLiGVWcDXQvmuwBziur0AsakjylsBRwtaVVE3FdW9GZmVmvl3D66VkR8CPwx/dTkeWAHSd2Bt0kuPJ9c1F73ymlJNwL3OwmYmdWv9UoE6yMiVkkaTnI3UAVwfURMlTQsLa/2uoCZmdWPzBIBQESMB8YXLSuZACLijCxjMTOz0soZa8jMzBoxJwIzs5xzIjAzyzknAjOznHMiMDPLOScCM7OccyIwM8s5JwIzs5xzIjAzyzknAjOznHMiMDPLOScCM7OccyIwM8s5JwIzs5xzIjAzyzknAjOznHMiMDPLOScCM7OccyIwM8s5JwIzs5xzIjAzyzknAjOznHMiMDPLOScCM7OccyIwM8s5JwIzs5xzIjAzyzknAjOznHMiMDPLOScCM7OccyIwM8s5JwIzs5xzIjAzyzknAjOznMs0EUjqI2m6pBmSRpYoHyppSvp5WtIeWcZjZmbryiwRSKoArgL6ArsAJ0napajaG8AhEbE7cAlwbVbxmJlZaVmeEewDzIiI1yNiBTAGGFhYISKejoj56eyzQJcM4zEzsxKyTASdgVkF87PTZVU5C3iwVIGkcyRNlDRx7ty5dRiimZllmQhUYlmUrCh9mSQRnF+qPCKujYheEdGrY8eOdRiimZk1zbDt2UDXgvkuwJziSpJ2B/4E9I2IDzKMx8zMSsjyjOB5YAdJ3SU1B4YA4worSNoWuAc4NSL+k2EsZmZWhczOCCJilaThwENABXB9REyVNCwtHwVcBHQArpYEsCoiemUVk5mZrSvLriEiYjwwvmjZqILprwFfyzIGMzOrXqaJoL6sXLmS2bNns2zZsmrrXTdgm3qKqLRpuqNBt8+0abVuYn33YRC8uWAlVz43n4+Wr6n19s2s7jWKRDB79mzatm1Lt27dSLuYSlo5e0H9BVXCzk2qjq1edNq51k2s7z6MCDp0+IgRwM+f9L0AZhujRjHW0LJly+jQoUO1ScAahiSattqcz7Vr1tChmFkVGkUiAJwENmKSUMnHSsxsY9BoEoGZmW2YRnGNoFi3kQ/UaXvjhh9QVr1HH7yf759zKvc9/hzdt9+xTmMwM8uKzwjq0IRxd/PFvfdjwrh7MtvG6tWrM2vbzPLJiaCOLF2ymBeff46Lf3Pl2kSwevVqfnvJjxl0+Jc4/ogDuPL6MQA8P3kqXxpwBnscPph9+p3KosVLuPH2cQy/4NK17R1z2rd54umJALTZ4QAu+vU17HvMaTwzaQo/vfxa9j76FL5w2Amcc94lRCRDOM144y0OHzyMPQ4fzJ5HncxrM2dx6ogLGfvQE2vbHTp0KOPGfeoBbzPLuUbZNdQQHnvoAQ44tDfdPr89W7Rrx7SX/s1LL07k7VlvcvuEJ2natCldFk5mxYqVDP7GSG6/5lL27rkrHy1aTMsWm1Xb9pKlH/OFnbbjpz/8BgC77PB5LvreOQCcOuJC7v/bk/Q/8hCGjriQkd86g+P6HsayZctZE2v42snHcfl1oxl41KEsXLiQp59+mptuuinz/WFmmw6fEdSRCWPvps+ArwBw1IBBPDj2Lp79x9854ZQzado0ybftt9yC6a/NZJutt2LvnrsCsHnbNmvLq1JRUcGgfr3Xzj/+9ET2PeY0dut9Io89/TxT//M6ixYv4e133ue4vocB0KLFZrRq2ZJD9t+LGTNn8f68D7ntttsYNGhQjdszs3zxL0IdWDD/Q/71z6eYMX0akli9ejWS2Hm3nuvc1hoRJW91bdq0gjVrPhmle9nyFWunW2zWnIqKimT5suV880e/ZOL4v9C182e5+LejWLZ8+druoVJOHdSP0feMZ8yD/+D666+v7dc1s0bGZwR14G8PjOWY4wcz4dmXePCZKTz8r6l07vo5dv7CHtz5lxtYtWoVAB/OX0iP7bsz5725PD95KgCLFi9h1apVdOvaiclTp7NmzRpmvf0u/0rLi1UmiK3at2PxkqXc9cCjQHJm0WWbrblvwuMALF++gqUffwzAGSf253d/uhWAXXfdNbsdYWabpEZ5RjDz0n4ll0/JaIiJCWPv5qvf/O6nlvU+egBv/Hc6n+3UhROOPJCmTZsyYmg/hp85hNuvuZQRF/6Kj5ctp2WLzXjk9lEcsHdPum/bmd16n8gXdtqOPXfrUXJb7bZoy9knH8duh59Ity6d2HuPT14DfcsVP+Pr5/+Mi35zDc2aNuXOP17G5z/Xhc907MDOO3Tn2MGnZfL9zWzTpuq6FDZGvXr1iokTJ35q2bRp09h555rH0ckqEZRr9yZvNMh2l378Mbv1HswL/36ZLbbYolZtbeg+fO+t1zl73Du12jbAzBYn17qNWrl4Ya1Wr+tnXNaX91/tbMr7T9Kkqob5d9dQI/fIk8/R4+BBjDhzcK2TgJk1To2ya8g+cfjB+/LW8+NrrmhmueUzAjOznHMiMDPLOScCM7OccyIwM8u5xnmx+OLSd8fsvoHNTfnam9WWL5j/IecMGQjAvLnv06RJBe07dABg9F8fpVnz5tWu/8TTE2nerBlf2nuPKusMPPN7vD/vQ575q8cJMrO61TgTQT1rt2V77njoKQCu+b9LadWqNacPG1H2+k88M5E2rVtVmQgWLFzECy+9SpvWLXnjrbfpvm3nOom72KpVqzwOkVkOuWsoI69MmcxXj+/HkKMPZdjQQcx9710Arvjzbexy6CB2P/xEhnxjJDNnzWHULXdz+XWj6XnEEJ567oV12rp7/KP0P+Jghgw8ijFjH1q7vNSw0wCXXX0ju/U+kT0OH8zIX1wBwKHHn03lg3jz5s2jW7duANx4442ccMIJ9O/fnyOPPJLFixfTu3dv9txzT3bbbTfGjh27dns333wzxx9xACcceSA/+s7XWbJ4EX2/tAcrV64EYPGij+i7/+5r581s0+DDvwwEwaUXncfv/nwr7TtsxYRx93DlZT+j9+U/4NKrbuCNZ+5ns82as2DhItpt0ZZhpw6iTetWnDus9BAQt903gZ98/xw+s1UHjv/6D/mfEV8FKDns9IOP/ZP7JjzBc/ffRKuWLflwfs1PIj7zzDNMmTKF9u3bs2rVKu69914233xz5s2bx3777ceAAQN45ZVX+PnPf851d45ny/YdWDh/Pq3btKXXfgfy1KMPc1iffkwYdw+9+w6gWTO/qN5sU+JEkIEVy1cwY/qrDDv5OCB5Qc1WW38WgN133oGhwy/g2D6HcmyfL9fY1ntzP2DGzFkcuM8XkUTTiqa8/OoMPtdlm3WGnQZ45KnnOHPwAFq1bAkkQ1/X5IgjjqB9+/ZAMjrqj370I5588kmaNGnC22+/zXvvvcdjjz3G8ccfz5btk2sfW2y5JQBfOelUbrzmCg7r04+xd9zKRb/63XrsKTPbGDgRZCAi2G7HHtwy9uGikjd44OYrePLZFxj38N+55Hd/Yurjd1bb1u3jHmb+wkV03+8YAD5avIQxYx/ivG+eXuW2Sw5zXVHBmjVrAFi2bNmnylq3br12evTo0cydO5dJkybRrFkzunXrxrJly6ps94t778cvLjiXic/8k9WrV7NDj13WqWNmGzdfI8hA882aM/+Defx70r8AWLlyJTOmT0uGmJ7zHl8+YG8uu/A7LPhoEYuXfEzb1q1ZtHhJybZuu28CE/5yJTOfe4CZzz3ApAdHM2bcQ1UOO33kIftx/Zixa4egruwa6ta1E5MmTQLgrrvuqjL2hQsXsvXWW9OsWTMef/xx3nwzuWOqd+/e3HHHHSyY/2FSb/78tescM2gII4d/jWNPbOABucxsgzTOM4IqRuirr9FHm6gJv/njTfzqovNZvOgjVq1ezSlnDaP/9vtzyogLWbhoMRHB984eSrst2tL/iIM5/us/ZOxDf+fKn53HQfvuCcDMWXN4a8677LfXJze+dt+2M5u3acNzL7xUctjpPl8+gMlT/0OvvqfQvFkzjj7sAH7xPyM4d9ipnDj8Ym655RYOO+ywKmMfOnQo/fv3p1evXvTs2ZMePZLhsHfddVcuuOACvnp8PyoqKuix6+5ccvnVAPQ77gSu+vXP6TPw+Az3qpllxcNQ16OGGoZ6rU5frHUTpfbh3x4Yy+MPj+cXv/9jlet5GOqEh1H2/quVjIahbpxnBFZvfvnj8/jn44/wh5vvaOhQzGwDORFYrfzPJZc1dAhmVkuN5mLxptbFlScRQeB/H7ONVaNIBC1atOCDDz5wMtgIRQSrln7Emwv8tLHZxqpRdA116dKF2bNnM3fu3GrrvTf/43qKqLRpqj6+zC2cVusm1ncfBsGbC1Zy5XPza65sZg2iUSSCZs2a0b179xrr9fUdB7VuoqH3oZnVvUy7hiT1kTRd0gxJI0uUS9IVafkUSXtmGY+Zma0rs0QgqQK4CugL7AKcJKl4/IG+wA7p5xzgmqziMTOz0rI8I9gHmBERr0fECmAMMLCozkDg5kg8C7STtE2GMZmZWZEsrxF0BmYVzM8G9i2jTmfgU4+gSjqH5IwBYLGk6XUbav0QbAXMa7AA/nfdQeM2Nd6HteP9Vzub+P77XFUFWSaCUhEX399ZTh0i4lrg2roIqiFJmljVI95WHu/D2vH+q53Guv+y7BqaDXQtmO8CzNmAOmZmlqEsE8HzwA6SuktqDgwBxhXVGQeclt49tB+wMCJqPzKZmZmVLbOuoYhYJWk48BBQAVwfEVMlDUvLRwHjgaOBGcBS4Mys4tlIbPLdWxsB78Pa8f6rnUa5/za5YajNzKxuNYqxhszMbMM5EZiZ5ZwTQZkkLa6DNg6VtFDSi5JelfSbuoitMZB0gaSp6VAjkyU9KOmXRXV6SpqWTs+U9FRR+WRJL9dn3BsDSR3S7z5Z0ruS3i6Yb97Q8W0KCv//lnS0pP9K2lbSxZKWStq6iroh6bcF8+dKurjeAq8jTgT176mI+CLwReAYSQc0dEANTdL+wDHAnhGxO3A4cCkwuKjqEODWgvm2krqmbdT8rtJGKiI+iIieEdETGAVcXjkfESskNYrBJeuDpN7AlUCfiHgrXTwP+EEVqywHviJpq/qILytOBLWQHqE+mx7F3itpy3T53umyZyT9utRRakR8DEwmeZIaSUem9V+QdKekNunyo9Ozh3+kA/TdX49fsb5sA8yLiOUAETEvIv4OLJBU+DT6iSRDlVS6g0+SxUnAbfUR7KZA0o2S/k/S48CvJG0naYKkSZKektQjrddR0t2Snk8/uT0wkXQQcB3QLyJeKyi6HhgsqX2J1VaR3En0vXoIMTNOBLVzM3B+ehT7EvCTdPkNwLCI2B9YXWrFNGnsADyZHk1cCBweEXsCE4HvS2oB/BHoGxEHAh0z/TYN52Ggq6T/SLpa0iHp8ttIzgJInzP5ICL+W7DeXcBX0un+wF/rK+BNxI4kf1M/IPmxGhERewHnAlendX5PcgaxNzAI+FODRNrwNgPGAsdGxKtFZYtJksF3qlj3KmCopC0yjC9TTgQbKP1Hb5ceuQLcBBwsqR3QNiKeTpffWrTqQZKmAO8C90fEu8B+JCO0/lPSZOB0knFBegCvR8Qb6bqN8og3IhYDe5GMJzUXuF3SGSRH/8dLakKSEIq//4fAfElDgGkkz6LYJ+6MiNXp2eWXgDvTv68/kpyFQdIN94d0+Thgc0ltGyLYBrYSeBo4q4ryK4DTJW1eXBARH5EcFH47u/Cy5b7DulfTqFBPRcQxknYE/iHp3nSdv0XESZ9qSPpiVkFubCJiNfAE8ISkl4DTI+JGSTOBQ0iOVvcvsertJEdkZ9RPpJuUJel/mwAL0msIxZoA+6ddlXm2hqTr8RFJP4qIXxQWRsQCSbcC36xi/d8BL5D0BmxyfEawgSJiIcnR6EHpolOBv0fEfGBR2pUBaddGifX/A/wSOB94FjhA0vYAklqlieJV4POSuqWrFV88bRQk7SRph4JFPYE30+nbgMuB1yJidonV7wUuI3mC3UpIj1jfkHQCrH0h1B5p8cPA8Mq6knrWf4Qbh4hYSnLTwlBJpc4M/g/4OiUOoCPiQ5JrVlWdUWzUnAjK10rS7ILP90m6cH6ddvX0BH6a1j0LuFbSMyRH+1W9I3IUcDDQhuSI9ra0rWeBHulR2jeBCZL+AbxXTVubsjbATZJeSb//LsDFadmdwK58+iLxWhGxKCJ+lb7zwqo2FDhL0r+BqXzybpBvA73SmxteAYY1VIAbg/QHvQ9woaSBRWXzSA48Nqti9d+SDFO9yfEQExmQ1Cbt90bJKzq3iYiqLjSV1ZYkkXSB/DciLq/DcM0s53xGkI1+BQ83HQT8rBZtnZ1eyJsKbEFyoc/MrM74jMDMLOd8RmBmlnNOBGZmOedEYGaWc04EllvpyJG3FMw3lTS3pvGc0jGmji6Yv1jSubWIo1brm9WWE4Hl2RLgC5JapvNHAG+XsV5PklesmjUKTgSWdw8C/dLpT41gKqm1pOvTUTlflDRQyfj+PyUZjXKypMqnvXeR9ISk1yV9u6CN70t6Of18t2D5BZKmS3oE2Klg+bcrH6yTVPIhOrO65rGGLO/GABel3UG7k4wyWTlsyAXAYxHx1XQwwX8BjwAXAb0iYjgkXTskAwR+GWgLTJd0TdremcC+JE+YPyfp7yQHYENI3knRlGSMmknpNkcC3SNiebpNs8w5EViuRcSUdCynk4DxRcVHAgMK+u9bANtW0dQD6fsUlkt6H/gMcCBwb0QsAZB0D0mSaZIuX5ouH1fQzhRgtKT7gPtq9+3MyuOuIbNk+OXfsO4w1wIGFbzta9uImFZFG8sLpleTHGRVNxJtVU9y9iMZSmQvYJL8djGrB04EZkl30E8j4qWi5Q8BI9JxngqHBV9E0gVUkyeBY9PRZFsDxwFPpcuPk9QyHfu/f9p+E6BrRDwOnAe0IxmQzyxTPtqw3EuHt/59iaJLSMaZn5Img5kkwxQ/DoxMx4D6ZTXtviDpRpJrCwB/iogXASTdTvKq0jdJkgNABfCX9KVHInlz2IIN/2Zm5fFYQ2ZmOeeuITOznHMiMDPLOScCM7OccyIwM8s5JwIzs5xzIjAzyzknAjOznPt/l4KghyG+/vw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png;base64,iVBORw0KGgoAAAANSUhEUgAAAYIAAAEWCAYAAABrDZDcAAAAOXRFWHRTb2Z0d2FyZQBNYXRwbG90bGliIHZlcnNpb24zLjUuMCwgaHR0cHM6Ly9tYXRwbG90bGliLm9yZy8/fFQqAAAACXBIWXMAAAsTAAALEwEAmpwYAAAkR0lEQVR4nO3debwVdf3H8debC8iqCGLJYpAbaiopbrkmLiACGioorplGBa2m/NLMX7aY1c/SVNJyDcVdSBHNLS2XBCUUkUJFQVxAAVlk//z+mLl4PJx774F75164834+HufhzHy/853PGa7nM/Odme8oIjAzs/xq0tABmJlZw3IiMDPLOScCM7OccyIwM8s5JwIzs5xzIjAzyzknArMySTpA0n8lLZZ0bD1t8wxJ/6iPbdUQx8WS/lJHbW0U38k+4URgZZP0hKT5kjZr6FgayE+BP0REm4i4r7hQ0kxJH6eJovLzh/oMMI1hhaStipZPlhSSupXRxqGSZmcWpG10nAisLOkPyEFAAAPqedtN63N71fgcMLWGOv3TRFH5GV4fgRV5AzipckbSbkDLBojDNhFOBFau04BngRuB0wsLJHWVdI+kuZI+KDwKlnS2pGmSFkl6RdKe6fKQtH1BvRsl/SydPlTSbEnnS3oXuEHSlpLuT7cxP53uUrB+e0k3SJqTlt+XLn9ZUv+Ces0kzZPUs9SXTOOdIelDSeMkdUqXvwZ8HvhreqS/XmdFkraT9Fi6f+ZJGi2pXTn7MC3/Tfq93pDUt4bN3ULy71XpdODmovY2S9t8S9J7kkZJaimpNfAg0KngrKZTulpzSTen/5ZTJfUqaG/n9IxxQVo2oKCsQ7ovP5L0L2C79dh1Vg+cCKxcpwGj089Rkj4DIKkCuB94E+gGdAbGpGUnABen625OcibxQZnb+yzQnuQo/BySv9Ub0vltgY+Bwh/LW4BWwK7A1sDl6fKbgVMK6h0NvBMRk4s3KOkw4JfAicA26XcaAxAR2wFv8ckR//Iyv8fa5tO2OwE7A11J9k21+zC1LzAd2Aq4DPizJFWzrWeBzdMf5wpgMFDcv/8rYEegJ7B9us2LImIJ0BeYU3BWMyddZ0AaVztgHOn+l9QM+CvwMMm+HwGMlrRTut5VwDKSffrV9GMbk4jwx59qP8CBwEpgq3T+VeB76fT+wFygaYn1HgK+U0WbAWxfMH8j8LN0+lBgBdCimph6AvPT6W2ANcCWJep1AhYBm6fzdwHnVdHmn4HLCubbpN+7Wzo/Ezi8mphmAouBBQWfs6uoeyzwYhn78AxgRsF8q3TffbaaGA4HLiRJPH2AvwFN0/W6kSSlJcB2BevtD7xRsP9nF7V7MfBIwfwuwMfp9EHAu0CTgvLb0nUq0n3Yo6DsF8A/Gvrv2p9PPhtL36tt3E4HHo6Ieen8remyy0mObN+MiFUl1usKvLaB25wbEcsqZyS1SrfXB9gyXdw2PeLtCnwYEfOLG4mIOZL+CQySdC/J0e53qthmJ+CFgnUXS/qA5Gh5ZplxHxsRjxQvlLQ1cAXJj2ZbkjOcynir24eQ/MhWxrQ0PRloU0MctwBPAt0p6hYCOpIklEkFJxYi+dGuzrsF00uBFun1m07ArIhYU1D+Jsl+60iShGYVldlGxInAqiWpJUlXSUXaXw+wGdBO0h4k/4NvK6lpiR+yWVTdH7yU5Meo0meBwjtViofF/QGwE7BvRLyb9vG/SPIDNgtoL6ldRCwosa2bgK+R/L0/ExFvVxHTHJKuJwDS/vIOQFX118cvSb7T7hHxgZLbTyu7tqrbhxskIt6U9AZJV9hZRcXzSLrWdq1iX6zvkMRzgK6SmhQkg22B/5Cc6awiSXavFpTZRsTXCKwmxwKrSboCeqafnYGnSPr+/wW8A1wqqbWkFpIOSNf9E3CupL2U2F5S5Q/tZOBkSRWS+gCH1BBHW5IfrwWS2gM/qSyIiHdILnBenV5Ubibp4IJ17wP2JDkTKD46LnQrcKaknunF4F8Az0XEzBpiK0db0m4jSZ2BHxaUVbcPa+Ms4LBI+v3XSn+srwMuT89UkNRZ0lFplfeADpK2KHM7z5F0NZ2X7vtDgf7AmIhYDdwDXCyplaRdKLrZwBqeE4HV5HTghoh4KyLerfyQHM0OJTki709ywfEtkqP6wQARcSfwc5If2EUkP8jt03a/k663IG3nvhri+B3JLZDzSC6GTigqP5WkL/pV4H3gu5UFEfExcDdJN8k9VW0gIh4FfpzWfYfkbGZIDXEVq7yrqPJzb7r8f0mS0ULggcI40h/LkvuwNiLitYiYWEXx+cAM4FlJHwGPkJxxERGvkvTxv57eBdSpijYqt7OC5EJyX5J/n6uB09J2AIaTdGW9S3It6IbafC+re4rwi2ms8ZN0EbBjRJxSY2WznPE1Amv00q6ks0jOGsysSGZdQ5Kul/S+pJerKJekK9KHd6YofdDIrC5JOpvkYuyDEfFkQ8djtjHKrGsovVi3GLg5Ir5QovxokgdPjiZ5YOb3EbFvJsGYmVmVMjsjSI++PqymykCSJBER8SzJ7YjbZBWPmZmV1pDXCDrz6YdMZqfL3imuKOkckmEGaN269V49evSolwDNzBqLSZMmzYuIjqXKGjIRlBorpWQ/VURcC1wL0KtXr5g4sao74szMrBRJVT7R3ZDPEcwmedqwUheSJxTNzKweNWQiGAeclt49tB+wMH1C1MzM6lFmXUOSbiMZxXArJW87+gnQDCAiRgHjSe4YmkEy7syZWcViZmZVyywRRMRJNZQH8K2stm9mZuXxWENmZjnnRGBmlnNOBGZmOedEYGaWc04EZmY550RgZpZzTgRmZjnnRGBmlnNOBGZmOedEYGaWc04EZmY550RgZpZzTgRmZjnnRGBmlnNOBGZmOedEYGaWcw358nqz3Ok28oEG3f7MS/s16PZt4+QzAjOznHMiMDPLOScCM7OccyIwM8s5JwIzs5xzIjAzyzknAjOznHMiMDPLOScCM7OccyIwM8s5DzFh68VDJFhD8t9fNnKVCPxHZGa2LncNmZnlnBOBmVnO5aprqMFdvEUDb39hw26/Lngf1o73X+000v3nMwIzs5xzIjAzyzknAjOznMs0EUjqI2m6pBmSRpYo30LSXyX9W9JUSWdmGY+Zma0rs0QgqQK4CugL7AKcJGmXomrfAl6JiD2AQ4HfSmqeVUxmZrauLM8I9gFmRMTrEbECGAMMLKoTQFtJAtoAHwKrMozJzMyKZJkIOgOzCuZnp8sK/QHYGZgDvAR8JyLWFDck6RxJEyVNnDt3blbxmpnlUpaJQCWWRdH8UcBkoBPQE/iDpM3XWSni2ojoFRG9OnbsWNdxmpnlWpaJYDbQtWC+C8mRf6EzgXsiMQN4A+iRYUxmZlYky0TwPLCDpO7pBeAhwLiiOm8BvQEkfQbYCXg9w5jMzKxIZkNMRMQqScOBh4AK4PqImCppWFo+CrgEuFHSSyRdSedHxLysYjIzs3VlOtZQRIwHxhctG1UwPQc4MssYzMysen6y2Mws55wIzMxyzonAzCznnAjMzHLOicDMLOecCMzMcs6JwMws55wIzMxyzonAzCznnAjMzHLOicDMLOecCMzMcs6JwMws55wIzMxyzonAzCznnAjMzHLOicDMLOecCMzMcs6JwMws55wIzMxyzonAzCznnAjMzHLOicDMLOecCMzMcs6JwMws55wIzMxyzonAzCznnAjMzHLOicDMLOecCMzMcs6JwMws55wIzMxyzonAzCznnAjMzHIu00QgqY+k6ZJmSBpZRZ1DJU2WNFXS37OMx8zM1tU0q4YlVQBXAUcAs4HnJY2LiFcK6rQDrgb6RMRbkrbOKh4zMystyzOCfYAZEfF6RKwAxgADi+qcDNwTEW8BRMT7GcZjZmYlZJkIOgOzCuZnp8sK7QhsKekJSZMknVaqIUnnSJooaeLcuXMzCtfMLJ+yTAQqsSyK5psCewH9gKOAH0vacZ2VIq6NiF4R0atjx451H6mZWY7VmAgkHSNpQxLGbKBrwXwXYE6JOhMiYklEzAOeBPbYgG2ZmdkGKucHfgjwX0mXSdp5Pdp+HthBUndJzdN2xhXVGQscJKmppFbAvsC09diGmZnVUo13DUXEKZI2B04CbpAUwA3AbRGxqJr1VkkaDjwEVADXR8RUScPS8lERMU3SBGAKsAb4U0S8XPuvZWZm5Srr9tGI+EjS3UBL4LvAccAPJV0REVdWs954YHzRslFF878Gfr2ecZuZWR0p5xpBf0n3Ao8BzYB9IqIvSV/+uRnHZ2ZmGSvnjOAE4PKIeLJwYUQslfTVbMIyM7P6Uk4i+AnwTuWMpJbAZyJiZkQ8mllkZmZWL8q5a+hOkgu5lVany8zMrBEoJxE0TYeIACCdbp5dSGZmVp/KSQRzJQ2onJE0EJiXXUhmZlafyrlGMAwYLekPJMNGzAJKjglkZmabnnIeKHsN2E9SG0DVPURmZmabnrIeKJPUD9gVaCElY8lFxE8zjMvMzOpJOQ+UjQIGAyNIuoZOAD6XcVxmZlZPyrlY/KWIOA2YHxH/C+zPp0cVNTOzTVg5iWBZ+t+lkjoBK4Hu2YVkZmb1qZxrBH9N3y38a+AFkpfLXJdlUGZmVn+qTQTpC2kejYgFwN2S7gdaRMTC+gjOzMyyV23XUESsAX5bML/cScDMrHEp5xrBw5IGqfK+UTMza1TKuUbwfaA1sErSMpJbSCMiNs80MjMzqxflPFnctj4CMTOzhlFjIpB0cKnlxS+qMTOzTVM5XUM/LJhuAewDTAIOyyQiMzOrV+V0DfUvnJfUFbgss4jMzKxelXPXULHZwBfqOhAzM2sY5VwjuJLkaWJIEkdP4N8ZxmRmZvWonGsEEwumVwG3RcQ/M4rHzMzqWTmJ4C5gWUSsBpBUIalVRCzNNjQzM6sP5VwjeBRoWTDfEngkm3DMzKy+lZMIWkTE4sqZdLpVdiGZmVl9KicRLJG0Z+WMpL2Aj7MLyczM6lM51wi+C9wpaU46vw3JqyvNzKwRKOeBsucl9QB2Ihlw7tWIWJl5ZGZmVi/KeXn9t4DWEfFyRLwEtJH0zexDMzOz+lDONYKz0zeUARAR84GzM4vIzMzqVTmJoEnhS2kkVQDNswvJzMzqUzkXix8C7pA0imSoiWHAg5lGZWZm9aacRHA+cA7wDZKLxS+S3DlkZmaNQI1dQ+kL7J8FXgd6Ab2BaeU0LqmPpOmSZkgaWU29vSWtlnR8mXGbmVkdqfKMQNKOwBDgJOAD4HaAiPhyOQ2n1xKuAo4gGbr6eUnjIuKVEvV+RdIFZWZm9ay6M4JXSY7++0fEgRFxJbB6PdreB5gREa9HxApgDDCwRL0RwN3A++vRtpmZ1ZHqEsEg4F3gcUnXSepNco2gXJ2BWQXzs9Nla0nqDBwHjKquIUnnSJooaeLcuXPXIwQzM6tJlYkgIu6NiMFAD+AJ4HvAZyRdI+nIMtoulTSiaP53wPmVQ1xXE8u1EdErInp17NixjE2bmVm5yhliYgkwGhgtqT1wAjASeLiGVWcDXQvmuwBziur0AsakjylsBRwtaVVE3FdW9GZmVmvl3D66VkR8CPwx/dTkeWAHSd2Bt0kuPJ9c1F73ymlJNwL3OwmYmdWv9UoE6yMiVkkaTnI3UAVwfURMlTQsLa/2uoCZmdWPzBIBQESMB8YXLSuZACLijCxjMTOz0soZa8jMzBoxJwIzs5xzIjAzyzknAjOznHMiMDPLOScCM7OccyIwM8s5JwIzs5xzIjAzyzknAjOznHMiMDPLOScCM7OccyIwM8s5JwIzs5xzIjAzyzknAjOznHMiMDPLOScCM7OccyIwM8s5JwIzs5xzIjAzyzknAjOznHMiMDPLOScCM7OccyIwM8s5JwIzs5xzIjAzyzknAjOznHMiMDPLOScCM7OccyIwM8s5JwIzs5xzIjAzyzknAjOznMs0EUjqI2m6pBmSRpYoHyppSvp5WtIeWcZjZmbryiwRSKoArgL6ArsAJ0napajaG8AhEbE7cAlwbVbxmJlZaVmeEewDzIiI1yNiBTAGGFhYISKejoj56eyzQJcM4zEzsxKyTASdgVkF87PTZVU5C3iwVIGkcyRNlDRx7ty5dRiimZllmQhUYlmUrCh9mSQRnF+qPCKujYheEdGrY8eOdRiimZk1zbDt2UDXgvkuwJziSpJ2B/4E9I2IDzKMx8zMSsjyjOB5YAdJ3SU1B4YA4worSNoWuAc4NSL+k2EsZmZWhczOCCJilaThwENABXB9REyVNCwtHwVcBHQArpYEsCoiemUVk5mZrSvLriEiYjwwvmjZqILprwFfyzIGMzOrXqaJoL6sXLmS2bNns2zZsmrrXTdgm3qKqLRpuqNBt8+0abVuYn33YRC8uWAlVz43n4+Wr6n19s2s7jWKRDB79mzatm1Lt27dSLuYSlo5e0H9BVXCzk2qjq1edNq51k2s7z6MCDp0+IgRwM+f9L0AZhujRjHW0LJly+jQoUO1ScAahiSattqcz7Vr1tChmFkVGkUiAJwENmKSUMnHSsxsY9BoEoGZmW2YRnGNoFi3kQ/UaXvjhh9QVr1HH7yf759zKvc9/hzdt9+xTmMwM8uKzwjq0IRxd/PFvfdjwrh7MtvG6tWrM2vbzPLJiaCOLF2ymBeff46Lf3Pl2kSwevVqfnvJjxl0+Jc4/ogDuPL6MQA8P3kqXxpwBnscPph9+p3KosVLuPH2cQy/4NK17R1z2rd54umJALTZ4QAu+vU17HvMaTwzaQo/vfxa9j76FL5w2Amcc94lRCRDOM144y0OHzyMPQ4fzJ5HncxrM2dx6ogLGfvQE2vbHTp0KOPGfeoBbzPLuUbZNdQQHnvoAQ44tDfdPr89W7Rrx7SX/s1LL07k7VlvcvuEJ2natCldFk5mxYqVDP7GSG6/5lL27rkrHy1aTMsWm1Xb9pKlH/OFnbbjpz/8BgC77PB5LvreOQCcOuJC7v/bk/Q/8hCGjriQkd86g+P6HsayZctZE2v42snHcfl1oxl41KEsXLiQp59+mptuuinz/WFmmw6fEdSRCWPvps+ArwBw1IBBPDj2Lp79x9854ZQzado0ybftt9yC6a/NZJutt2LvnrsCsHnbNmvLq1JRUcGgfr3Xzj/+9ET2PeY0dut9Io89/TxT//M6ixYv4e133ue4vocB0KLFZrRq2ZJD9t+LGTNn8f68D7ntttsYNGhQjdszs3zxL0IdWDD/Q/71z6eYMX0akli9ejWS2Hm3nuvc1hoRJW91bdq0gjVrPhmle9nyFWunW2zWnIqKimT5suV880e/ZOL4v9C182e5+LejWLZ8+druoVJOHdSP0feMZ8yD/+D666+v7dc1s0bGZwR14G8PjOWY4wcz4dmXePCZKTz8r6l07vo5dv7CHtz5lxtYtWoVAB/OX0iP7bsz5725PD95KgCLFi9h1apVdOvaiclTp7NmzRpmvf0u/0rLi1UmiK3at2PxkqXc9cCjQHJm0WWbrblvwuMALF++gqUffwzAGSf253d/uhWAXXfdNbsdYWabpEZ5RjDz0n4ll0/JaIiJCWPv5qvf/O6nlvU+egBv/Hc6n+3UhROOPJCmTZsyYmg/hp85hNuvuZQRF/6Kj5ctp2WLzXjk9lEcsHdPum/bmd16n8gXdtqOPXfrUXJb7bZoy9knH8duh59Ity6d2HuPT14DfcsVP+Pr5/+Mi35zDc2aNuXOP17G5z/Xhc907MDOO3Tn2MGnZfL9zWzTpuq6FDZGvXr1iokTJ35q2bRp09h555rH0ckqEZRr9yZvNMh2l378Mbv1HswL/36ZLbbYolZtbeg+fO+t1zl73Du12jbAzBYn17qNWrl4Ya1Wr+tnXNaX91/tbMr7T9Kkqob5d9dQI/fIk8/R4+BBjDhzcK2TgJk1To2ya8g+cfjB+/LW8+NrrmhmueUzAjOznHMiMDPLOScCM7OccyIwM8u5xnmx+OLSd8fsvoHNTfnam9WWL5j/IecMGQjAvLnv06RJBe07dABg9F8fpVnz5tWu/8TTE2nerBlf2nuPKusMPPN7vD/vQ575q8cJMrO61TgTQT1rt2V77njoKQCu+b9LadWqNacPG1H2+k88M5E2rVtVmQgWLFzECy+9SpvWLXnjrbfpvm3nOom72KpVqzwOkVkOuWsoI69MmcxXj+/HkKMPZdjQQcx9710Arvjzbexy6CB2P/xEhnxjJDNnzWHULXdz+XWj6XnEEJ567oV12rp7/KP0P+Jghgw8ijFjH1q7vNSw0wCXXX0ju/U+kT0OH8zIX1wBwKHHn03lg3jz5s2jW7duANx4442ccMIJ9O/fnyOPPJLFixfTu3dv9txzT3bbbTfGjh27dns333wzxx9xACcceSA/+s7XWbJ4EX2/tAcrV64EYPGij+i7/+5r581s0+DDvwwEwaUXncfv/nwr7TtsxYRx93DlZT+j9+U/4NKrbuCNZ+5ns82as2DhItpt0ZZhpw6iTetWnDus9BAQt903gZ98/xw+s1UHjv/6D/mfEV8FKDns9IOP/ZP7JjzBc/ffRKuWLflwfs1PIj7zzDNMmTKF9u3bs2rVKu69914233xz5s2bx3777ceAAQN45ZVX+PnPf851d45ny/YdWDh/Pq3btKXXfgfy1KMPc1iffkwYdw+9+w6gWTO/qN5sU+JEkIEVy1cwY/qrDDv5OCB5Qc1WW38WgN133oGhwy/g2D6HcmyfL9fY1ntzP2DGzFkcuM8XkUTTiqa8/OoMPtdlm3WGnQZ45KnnOHPwAFq1bAkkQ1/X5IgjjqB9+/ZAMjrqj370I5588kmaNGnC22+/zXvvvcdjjz3G8ccfz5btk2sfW2y5JQBfOelUbrzmCg7r04+xd9zKRb/63XrsKTPbGDgRZCAi2G7HHtwy9uGikjd44OYrePLZFxj38N+55Hd/Yurjd1bb1u3jHmb+wkV03+8YAD5avIQxYx/ivG+eXuW2Sw5zXVHBmjVrAFi2bNmnylq3br12evTo0cydO5dJkybRrFkzunXrxrJly6ps94t778cvLjiXic/8k9WrV7NDj13WqWNmGzdfI8hA882aM/+Defx70r8AWLlyJTOmT0uGmJ7zHl8+YG8uu/A7LPhoEYuXfEzb1q1ZtHhJybZuu28CE/5yJTOfe4CZzz3ApAdHM2bcQ1UOO33kIftx/Zixa4egruwa6ta1E5MmTQLgrrvuqjL2hQsXsvXWW9OsWTMef/xx3nwzuWOqd+/e3HHHHSyY/2FSb/78tescM2gII4d/jWNPbOABucxsgzTOM4IqRuirr9FHm6gJv/njTfzqovNZvOgjVq1ezSlnDaP/9vtzyogLWbhoMRHB984eSrst2tL/iIM5/us/ZOxDf+fKn53HQfvuCcDMWXN4a8677LfXJze+dt+2M5u3acNzL7xUctjpPl8+gMlT/0OvvqfQvFkzjj7sAH7xPyM4d9ipnDj8Ym655RYOO+ywKmMfOnQo/fv3p1evXvTs2ZMePZLhsHfddVcuuOACvnp8PyoqKuix6+5ccvnVAPQ77gSu+vXP6TPw+Az3qpllxcNQ16OGGoZ6rU5frHUTpfbh3x4Yy+MPj+cXv/9jlet5GOqEh1H2/quVjIahbpxnBFZvfvnj8/jn44/wh5vvaOhQzGwDORFYrfzPJZc1dAhmVkuN5mLxptbFlScRQeB/H7ONVaNIBC1atOCDDz5wMtgIRQSrln7Emwv8tLHZxqpRdA116dKF2bNnM3fu3GrrvTf/43qKqLRpqj6+zC2cVusm1ncfBsGbC1Zy5XPza65sZg2iUSSCZs2a0b179xrr9fUdB7VuoqH3oZnVvUy7hiT1kTRd0gxJI0uUS9IVafkUSXtmGY+Zma0rs0QgqQK4CugL7AKcJKl4/IG+wA7p5xzgmqziMTOz0rI8I9gHmBERr0fECmAMMLCozkDg5kg8C7STtE2GMZmZWZEsrxF0BmYVzM8G9i2jTmfgU4+gSjqH5IwBYLGk6XUbav0QbAXMa7AA/nfdQeM2Nd6HteP9Vzub+P77XFUFWSaCUhEX399ZTh0i4lrg2roIqiFJmljVI95WHu/D2vH+q53Guv+y7BqaDXQtmO8CzNmAOmZmlqEsE8HzwA6SuktqDgwBxhXVGQeclt49tB+wMCJqPzKZmZmVLbOuoYhYJWk48BBQAVwfEVMlDUvLRwHjgaOBGcBS4Mys4tlIbPLdWxsB78Pa8f6rnUa5/za5YajNzKxuNYqxhszMbMM5EZiZ5ZwTQZkkLa6DNg6VtFDSi5JelfSbuoitMZB0gaSp6VAjkyU9KOmXRXV6SpqWTs+U9FRR+WRJL9dn3BsDSR3S7z5Z0ruS3i6Yb97Q8W0KCv//lnS0pP9K2lbSxZKWStq6iroh6bcF8+dKurjeAq8jTgT176mI+CLwReAYSQc0dEANTdL+wDHAnhGxO3A4cCkwuKjqEODWgvm2krqmbdT8rtJGKiI+iIieEdETGAVcXjkfESskNYrBJeuDpN7AlUCfiHgrXTwP+EEVqywHviJpq/qILytOBLWQHqE+mx7F3itpy3T53umyZyT9utRRakR8DEwmeZIaSUem9V+QdKekNunyo9Ozh3+kA/TdX49fsb5sA8yLiOUAETEvIv4OLJBU+DT6iSRDlVS6g0+SxUnAbfUR7KZA0o2S/k/S48CvJG0naYKkSZKektQjrddR0t2Snk8/uT0wkXQQcB3QLyJeKyi6HhgsqX2J1VaR3En0vXoIMTNOBLVzM3B+ehT7EvCTdPkNwLCI2B9YXWrFNGnsADyZHk1cCBweEXsCE4HvS2oB/BHoGxEHAh0z/TYN52Ggq6T/SLpa0iHp8ttIzgJInzP5ICL+W7DeXcBX0un+wF/rK+BNxI4kf1M/IPmxGhERewHnAlendX5PcgaxNzAI+FODRNrwNgPGAsdGxKtFZYtJksF3qlj3KmCopC0yjC9TTgQbKP1Hb5ceuQLcBBwsqR3QNiKeTpffWrTqQZKmAO8C90fEu8B+JCO0/lPSZOB0knFBegCvR8Qb6bqN8og3IhYDe5GMJzUXuF3SGSRH/8dLakKSEIq//4fAfElDgGkkz6LYJ+6MiNXp2eWXgDvTv68/kpyFQdIN94d0+Thgc0ltGyLYBrYSeBo4q4ryK4DTJW1eXBARH5EcFH47u/Cy5b7DulfTqFBPRcQxknYE/iHp3nSdv0XESZ9qSPpiVkFubCJiNfAE8ISkl4DTI+JGSTOBQ0iOVvcvsertJEdkZ9RPpJuUJel/mwAL0msIxZoA+6ddlXm2hqTr8RFJP4qIXxQWRsQCSbcC36xi/d8BL5D0BmxyfEawgSJiIcnR6EHpolOBv0fEfGBR2pUBaddGifX/A/wSOB94FjhA0vYAklqlieJV4POSuqWrFV88bRQk7SRph4JFPYE30+nbgMuB1yJidonV7wUuI3mC3UpIj1jfkHQCrH0h1B5p8cPA8Mq6knrWf4Qbh4hYSnLTwlBJpc4M/g/4OiUOoCPiQ5JrVlWdUWzUnAjK10rS7ILP90m6cH6ddvX0BH6a1j0LuFbSMyRH+1W9I3IUcDDQhuSI9ra0rWeBHulR2jeBCZL+AbxXTVubsjbATZJeSb//LsDFadmdwK58+iLxWhGxKCJ+lb7zwqo2FDhL0r+BqXzybpBvA73SmxteAYY1VIAbg/QHvQ9woaSBRWXzSA48Nqti9d+SDFO9yfEQExmQ1Cbt90bJKzq3iYiqLjSV1ZYkkXSB/DciLq/DcM0s53xGkI1+BQ83HQT8rBZtnZ1eyJsKbEFyoc/MrM74jMDMLOd8RmBmlnNOBGZmOedEYGaWc04EllvpyJG3FMw3lTS3pvGc0jGmji6Yv1jSubWIo1brm9WWE4Hl2RLgC5JapvNHAG+XsV5PklesmjUKTgSWdw8C/dLpT41gKqm1pOvTUTlflDRQyfj+PyUZjXKypMqnvXeR9ISk1yV9u6CN70t6Of18t2D5BZKmS3oE2Klg+bcrH6yTVPIhOrO65rGGLO/GABel3UG7k4wyWTlsyAXAYxHx1XQwwX8BjwAXAb0iYjgkXTskAwR+GWgLTJd0TdremcC+JE+YPyfp7yQHYENI3knRlGSMmknpNkcC3SNiebpNs8w5EViuRcSUdCynk4DxRcVHAgMK+u9bANtW0dQD6fsUlkt6H/gMcCBwb0QsAZB0D0mSaZIuX5ouH1fQzhRgtKT7gPtq9+3MyuOuIbNk+OXfsO4w1wIGFbzta9uImFZFG8sLpleTHGRVNxJtVU9y9iMZSmQvYJL8djGrB04EZkl30E8j4qWi5Q8BI9JxngqHBV9E0gVUkyeBY9PRZFsDxwFPpcuPk9QyHfu/f9p+E6BrRDwOnAe0IxmQzyxTPtqw3EuHt/59iaJLSMaZn5Img5kkwxQ/DoxMx4D6ZTXtviDpRpJrCwB/iogXASTdTvKq0jdJkgNABfCX9KVHInlz2IIN/2Zm5fFYQ2ZmOeeuITOznHMiMDPLOScCM7OccyIwM8s5JwIzs5xzIjAzyzknAjOznPt/l4KghyG+/vw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data:image/png;base64,iVBORw0KGgoAAAANSUhEUgAAAYIAAAEWCAYAAABrDZDcAAAAOXRFWHRTb2Z0d2FyZQBNYXRwbG90bGliIHZlcnNpb24zLjUuMCwgaHR0cHM6Ly9tYXRwbG90bGliLm9yZy8/fFQqAAAACXBIWXMAAAsTAAALEwEAmpwYAAAkR0lEQVR4nO3debwVdf3H8debC8iqCGLJYpAbaiopbrkmLiACGioorplGBa2m/NLMX7aY1c/SVNJyDcVdSBHNLS2XBCUUkUJFQVxAAVlk//z+mLl4PJx774F75164834+HufhzHy/853PGa7nM/Odme8oIjAzs/xq0tABmJlZw3IiMDPLOScCM7OccyIwM8s5JwIzs5xzIjAzyzknArMySTpA0n8lLZZ0bD1t8wxJ/6iPbdUQx8WS/lJHbW0U38k+4URgZZP0hKT5kjZr6FgayE+BP0REm4i4r7hQ0kxJH6eJovLzh/oMMI1hhaStipZPlhSSupXRxqGSZmcWpG10nAisLOkPyEFAAAPqedtN63N71fgcMLWGOv3TRFH5GV4fgRV5AzipckbSbkDLBojDNhFOBFau04BngRuB0wsLJHWVdI+kuZI+KDwKlnS2pGmSFkl6RdKe6fKQtH1BvRsl/SydPlTSbEnnS3oXuEHSlpLuT7cxP53uUrB+e0k3SJqTlt+XLn9ZUv+Ces0kzZPUs9SXTOOdIelDSeMkdUqXvwZ8HvhreqS/XmdFkraT9Fi6f+ZJGi2pXTn7MC3/Tfq93pDUt4bN3ULy71XpdODmovY2S9t8S9J7kkZJaimpNfAg0KngrKZTulpzSTen/5ZTJfUqaG/n9IxxQVo2oKCsQ7ovP5L0L2C79dh1Vg+cCKxcpwGj089Rkj4DIKkCuB94E+gGdAbGpGUnABen625OcibxQZnb+yzQnuQo/BySv9Ub0vltgY+Bwh/LW4BWwK7A1sDl6fKbgVMK6h0NvBMRk4s3KOkw4JfAicA26XcaAxAR2wFv8ckR//Iyv8fa5tO2OwE7A11J9k21+zC1LzAd2Aq4DPizJFWzrWeBzdMf5wpgMFDcv/8rYEegJ7B9us2LImIJ0BeYU3BWMyddZ0AaVztgHOn+l9QM+CvwMMm+HwGMlrRTut5VwDKSffrV9GMbk4jwx59qP8CBwEpgq3T+VeB76fT+wFygaYn1HgK+U0WbAWxfMH8j8LN0+lBgBdCimph6AvPT6W2ANcCWJep1AhYBm6fzdwHnVdHmn4HLCubbpN+7Wzo/Ezi8mphmAouBBQWfs6uoeyzwYhn78AxgRsF8q3TffbaaGA4HLiRJPH2AvwFN0/W6kSSlJcB2BevtD7xRsP9nF7V7MfBIwfwuwMfp9EHAu0CTgvLb0nUq0n3Yo6DsF8A/Gvrv2p9PPhtL36tt3E4HHo6Ieen8remyy0mObN+MiFUl1usKvLaB25wbEcsqZyS1SrfXB9gyXdw2PeLtCnwYEfOLG4mIOZL+CQySdC/J0e53qthmJ+CFgnUXS/qA5Gh5ZplxHxsRjxQvlLQ1cAXJj2ZbkjOcynir24eQ/MhWxrQ0PRloU0MctwBPAt0p6hYCOpIklEkFJxYi+dGuzrsF00uBFun1m07ArIhYU1D+Jsl+60iShGYVldlGxInAqiWpJUlXSUXaXw+wGdBO0h4k/4NvK6lpiR+yWVTdH7yU5Meo0meBwjtViofF/QGwE7BvRLyb9vG/SPIDNgtoL6ldRCwosa2bgK+R/L0/ExFvVxHTHJKuJwDS/vIOQFX118cvSb7T7hHxgZLbTyu7tqrbhxskIt6U9AZJV9hZRcXzSLrWdq1iX6zvkMRzgK6SmhQkg22B/5Cc6awiSXavFpTZRsTXCKwmxwKrSboCeqafnYGnSPr+/wW8A1wqqbWkFpIOSNf9E3CupL2U2F5S5Q/tZOBkSRWS+gCH1BBHW5IfrwWS2gM/qSyIiHdILnBenV5Ubibp4IJ17wP2JDkTKD46LnQrcKaknunF4F8Az0XEzBpiK0db0m4jSZ2BHxaUVbcPa+Ms4LBI+v3XSn+srwMuT89UkNRZ0lFplfeADpK2KHM7z5F0NZ2X7vtDgf7AmIhYDdwDXCyplaRdKLrZwBqeE4HV5HTghoh4KyLerfyQHM0OJTki709ywfEtkqP6wQARcSfwc5If2EUkP8jt03a/k663IG3nvhri+B3JLZDzSC6GTigqP5WkL/pV4H3gu5UFEfExcDdJN8k9VW0gIh4FfpzWfYfkbGZIDXEVq7yrqPJzb7r8f0mS0ULggcI40h/LkvuwNiLitYiYWEXx+cAM4FlJHwGPkJxxERGvkvTxv57eBdSpijYqt7OC5EJyX5J/n6uB09J2AIaTdGW9S3It6IbafC+re4rwi2ms8ZN0EbBjRJxSY2WznPE1Amv00q6ks0jOGsysSGZdQ5Kul/S+pJerKJekK9KHd6YofdDIrC5JOpvkYuyDEfFkQ8djtjHKrGsovVi3GLg5Ir5QovxokgdPjiZ5YOb3EbFvJsGYmVmVMjsjSI++PqymykCSJBER8SzJ7YjbZBWPmZmV1pDXCDrz6YdMZqfL3imuKOkckmEGaN269V49evSolwDNzBqLSZMmzYuIjqXKGjIRlBorpWQ/VURcC1wL0KtXr5g4sao74szMrBRJVT7R3ZDPEcwmedqwUheSJxTNzKweNWQiGAeclt49tB+wMH1C1MzM6lFmXUOSbiMZxXArJW87+gnQDCAiRgHjSe4YmkEy7syZWcViZmZVyywRRMRJNZQH8K2stm9mZuXxWENmZjnnRGBmlnNOBGZmOedEYGaWc04EZmY550RgZpZzTgRmZjnnRGBmlnNOBGZmOedEYGaWc04EZmY550RgZpZzTgRmZjnnRGBmlnNOBGZmOedEYGaWcw358nqz3Ok28oEG3f7MS/s16PZt4+QzAjOznHMiMDPLOScCM7OccyIwM8s5JwIzs5xzIjAzyzknAjOznHMiMDPLOScCM7OccyIwM8s5DzFh68VDJFhD8t9fNnKVCPxHZGa2LncNmZnlnBOBmVnO5aprqMFdvEUDb39hw26/Lngf1o73X+000v3nMwIzs5xzIjAzyzknAjOznMs0EUjqI2m6pBmSRpYo30LSXyX9W9JUSWdmGY+Zma0rs0QgqQK4CugL7AKcJGmXomrfAl6JiD2AQ4HfSmqeVUxmZrauLM8I9gFmRMTrEbECGAMMLKoTQFtJAtoAHwKrMozJzMyKZJkIOgOzCuZnp8sK/QHYGZgDvAR8JyLWFDck6RxJEyVNnDt3blbxmpnlUpaJQCWWRdH8UcBkoBPQE/iDpM3XWSni2ojoFRG9OnbsWNdxmpnlWpaJYDbQtWC+C8mRf6EzgXsiMQN4A+iRYUxmZlYky0TwPLCDpO7pBeAhwLiiOm8BvQEkfQbYCXg9w5jMzKxIZkNMRMQqScOBh4AK4PqImCppWFo+CrgEuFHSSyRdSedHxLysYjIzs3VlOtZQRIwHxhctG1UwPQc4MssYzMysen6y2Mws55wIzMxyzonAzCznnAjMzHLOicDMLOecCMzMcs6JwMws55wIzMxyzonAzCznnAjMzHLOicDMLOecCMzMcs6JwMws55wIzMxyzonAzCznnAjMzHLOicDMLOecCMzMcs6JwMws55wIzMxyzonAzCznnAjMzHLOicDMLOecCMzMcs6JwMws55wIzMxyzonAzCznnAjMzHLOicDMLOecCMzMcs6JwMws55wIzMxyzonAzCznnAjMzHIu00QgqY+k6ZJmSBpZRZ1DJU2WNFXS37OMx8zM1tU0q4YlVQBXAUcAs4HnJY2LiFcK6rQDrgb6RMRbkrbOKh4zMystyzOCfYAZEfF6RKwAxgADi+qcDNwTEW8BRMT7GcZjZmYlZJkIOgOzCuZnp8sK7QhsKekJSZMknVaqIUnnSJooaeLcuXMzCtfMLJ+yTAQqsSyK5psCewH9gKOAH0vacZ2VIq6NiF4R0atjx451H6mZWY7VmAgkHSNpQxLGbKBrwXwXYE6JOhMiYklEzAOeBPbYgG2ZmdkGKucHfgjwX0mXSdp5Pdp+HthBUndJzdN2xhXVGQscJKmppFbAvsC09diGmZnVUo13DUXEKZI2B04CbpAUwA3AbRGxqJr1VkkaDjwEVADXR8RUScPS8lERMU3SBGAKsAb4U0S8XPuvZWZm5Srr9tGI+EjS3UBL4LvAccAPJV0REVdWs954YHzRslFF878Gfr2ecZuZWR0p5xpBf0n3Ao8BzYB9IqIvSV/+uRnHZ2ZmGSvnjOAE4PKIeLJwYUQslfTVbMIyM7P6Uk4i+AnwTuWMpJbAZyJiZkQ8mllkZmZWL8q5a+hOkgu5lVany8zMrBEoJxE0TYeIACCdbp5dSGZmVp/KSQRzJQ2onJE0EJiXXUhmZlafyrlGMAwYLekPJMNGzAJKjglkZmabnnIeKHsN2E9SG0DVPURmZmabnrIeKJPUD9gVaCElY8lFxE8zjMvMzOpJOQ+UjQIGAyNIuoZOAD6XcVxmZlZPyrlY/KWIOA2YHxH/C+zPp0cVNTOzTVg5iWBZ+t+lkjoBK4Hu2YVkZmb1qZxrBH9N3y38a+AFkpfLXJdlUGZmVn+qTQTpC2kejYgFwN2S7gdaRMTC+gjOzMyyV23XUESsAX5bML/cScDMrHEp5xrBw5IGqfK+UTMza1TKuUbwfaA1sErSMpJbSCMiNs80MjMzqxflPFnctj4CMTOzhlFjIpB0cKnlxS+qMTOzTVM5XUM/LJhuAewDTAIOyyQiMzOrV+V0DfUvnJfUFbgss4jMzKxelXPXULHZwBfqOhAzM2sY5VwjuJLkaWJIEkdP4N8ZxmRmZvWonGsEEwumVwG3RcQ/M4rHzMzqWTmJ4C5gWUSsBpBUIalVRCzNNjQzM6sP5VwjeBRoWTDfEngkm3DMzKy+lZMIWkTE4sqZdLpVdiGZmVl9KicRLJG0Z+WMpL2Aj7MLyczM6lM51wi+C9wpaU46vw3JqyvNzKwRKOeBsucl9QB2Ihlw7tWIWJl5ZGZmVi/KeXn9t4DWEfFyRLwEtJH0zexDMzOz+lDONYKz0zeUARAR84GzM4vIzMzqVTmJoEnhS2kkVQDNswvJzMzqUzkXix8C7pA0imSoiWHAg5lGZWZm9aacRHA+cA7wDZKLxS+S3DlkZmaNQI1dQ+kL7J8FXgd6Ab2BaeU0LqmPpOmSZkgaWU29vSWtlnR8mXGbmVkdqfKMQNKOwBDgJOAD4HaAiPhyOQ2n1xKuAo4gGbr6eUnjIuKVEvV+RdIFZWZm9ay6M4JXSY7++0fEgRFxJbB6PdreB5gREa9HxApgDDCwRL0RwN3A++vRtpmZ1ZHqEsEg4F3gcUnXSepNco2gXJ2BWQXzs9Nla0nqDBwHjKquIUnnSJooaeLcuXPXIwQzM6tJlYkgIu6NiMFAD+AJ4HvAZyRdI+nIMtoulTSiaP53wPmVQ1xXE8u1EdErInp17NixjE2bmVm5yhliYgkwGhgtqT1wAjASeLiGVWcDXQvmuwBziur0AsakjylsBRwtaVVE3FdW9GZmVmvl3D66VkR8CPwx/dTkeWAHSd2Bt0kuPJ9c1F73ymlJNwL3OwmYmdWv9UoE6yMiVkkaTnI3UAVwfURMlTQsLa/2uoCZmdWPzBIBQESMB8YXLSuZACLijCxjMTOz0soZa8jMzBoxJwIzs5xzIjAzyzknAjOznHMiMDPLOScCM7OccyIwM8s5JwIzs5xzIjAzyzknAjOznHMiMDPLOScCM7OccyIwM8s5JwIzs5xzIjAzyzknAjOznHMiMDPLOScCM7OccyIwM8s5JwIzs5xzIjAzyzknAjOznHMiMDPLOScCM7OccyIwM8s5JwIzs5xzIjAzyzknAjOznHMiMDPLOScCM7OccyIwM8s5JwIzs5xzIjAzyzknAjOznMs0EUjqI2m6pBmSRpYoHyppSvp5WtIeWcZjZmbryiwRSKoArgL6ArsAJ0napajaG8AhEbE7cAlwbVbxmJlZaVmeEewDzIiI1yNiBTAGGFhYISKejoj56eyzQJcM4zEzsxKyTASdgVkF87PTZVU5C3iwVIGkcyRNlDRx7ty5dRiimZllmQhUYlmUrCh9mSQRnF+qPCKujYheEdGrY8eOdRiimZk1zbDt2UDXgvkuwJziSpJ2B/4E9I2IDzKMx8zMSsjyjOB5YAdJ3SU1B4YA4worSNoWuAc4NSL+k2EsZmZWhczOCCJilaThwENABXB9REyVNCwtHwVcBHQArpYEsCoiemUVk5mZrSvLriEiYjwwvmjZqILprwFfyzIGMzOrXqaJoL6sXLmS2bNns2zZsmrrXTdgm3qKqLRpuqNBt8+0abVuYn33YRC8uWAlVz43n4+Wr6n19s2s7jWKRDB79mzatm1Lt27dSLuYSlo5e0H9BVXCzk2qjq1edNq51k2s7z6MCDp0+IgRwM+f9L0AZhujRjHW0LJly+jQoUO1ScAahiSattqcz7Vr1tChmFkVGkUiAJwENmKSUMnHSsxsY9BoEoGZmW2YRnGNoFi3kQ/UaXvjhh9QVr1HH7yf759zKvc9/hzdt9+xTmMwM8uKzwjq0IRxd/PFvfdjwrh7MtvG6tWrM2vbzPLJiaCOLF2ymBeff46Lf3Pl2kSwevVqfnvJjxl0+Jc4/ogDuPL6MQA8P3kqXxpwBnscPph9+p3KosVLuPH2cQy/4NK17R1z2rd54umJALTZ4QAu+vU17HvMaTwzaQo/vfxa9j76FL5w2Amcc94lRCRDOM144y0OHzyMPQ4fzJ5HncxrM2dx6ogLGfvQE2vbHTp0KOPGfeoBbzPLuUbZNdQQHnvoAQ44tDfdPr89W7Rrx7SX/s1LL07k7VlvcvuEJ2natCldFk5mxYqVDP7GSG6/5lL27rkrHy1aTMsWm1Xb9pKlH/OFnbbjpz/8BgC77PB5LvreOQCcOuJC7v/bk/Q/8hCGjriQkd86g+P6HsayZctZE2v42snHcfl1oxl41KEsXLiQp59+mptuuinz/WFmmw6fEdSRCWPvps+ArwBw1IBBPDj2Lp79x9854ZQzado0ybftt9yC6a/NZJutt2LvnrsCsHnbNmvLq1JRUcGgfr3Xzj/+9ET2PeY0dut9Io89/TxT//M6ixYv4e133ue4vocB0KLFZrRq2ZJD9t+LGTNn8f68D7ntttsYNGhQjdszs3zxL0IdWDD/Q/71z6eYMX0akli9ejWS2Hm3nuvc1hoRJW91bdq0gjVrPhmle9nyFWunW2zWnIqKimT5suV880e/ZOL4v9C182e5+LejWLZ8+druoVJOHdSP0feMZ8yD/+D666+v7dc1s0bGZwR14G8PjOWY4wcz4dmXePCZKTz8r6l07vo5dv7CHtz5lxtYtWoVAB/OX0iP7bsz5725PD95KgCLFi9h1apVdOvaiclTp7NmzRpmvf0u/0rLi1UmiK3at2PxkqXc9cCjQHJm0WWbrblvwuMALF++gqUffwzAGSf253d/uhWAXXfdNbsdYWabpEZ5RjDz0n4ll0/JaIiJCWPv5qvf/O6nlvU+egBv/Hc6n+3UhROOPJCmTZsyYmg/hp85hNuvuZQRF/6Kj5ctp2WLzXjk9lEcsHdPum/bmd16n8gXdtqOPXfrUXJb7bZoy9knH8duh59Ity6d2HuPT14DfcsVP+Pr5/+Mi35zDc2aNuXOP17G5z/Xhc907MDOO3Tn2MGnZfL9zWzTpuq6FDZGvXr1iokTJ35q2bRp09h555rH0ckqEZRr9yZvNMh2l378Mbv1HswL/36ZLbbYolZtbeg+fO+t1zl73Du12jbAzBYn17qNWrl4Ya1Wr+tnXNaX91/tbMr7T9Kkqob5d9dQI/fIk8/R4+BBjDhzcK2TgJk1To2ya8g+cfjB+/LW8+NrrmhmueUzAjOznHMiMDPLOScCM7OccyIwM8u5xnmx+OLSd8fsvoHNTfnam9WWL5j/IecMGQjAvLnv06RJBe07dABg9F8fpVnz5tWu/8TTE2nerBlf2nuPKusMPPN7vD/vQ575q8cJMrO61TgTQT1rt2V77njoKQCu+b9LadWqNacPG1H2+k88M5E2rVtVmQgWLFzECy+9SpvWLXnjrbfpvm3nOom72KpVqzwOkVkOuWsoI69MmcxXj+/HkKMPZdjQQcx9710Arvjzbexy6CB2P/xEhnxjJDNnzWHULXdz+XWj6XnEEJ567oV12rp7/KP0P+Jghgw8ijFjH1q7vNSw0wCXXX0ju/U+kT0OH8zIX1wBwKHHn03lg3jz5s2jW7duANx4442ccMIJ9O/fnyOPPJLFixfTu3dv9txzT3bbbTfGjh27dns333wzxx9xACcceSA/+s7XWbJ4EX2/tAcrV64EYPGij+i7/+5r581s0+DDvwwEwaUXncfv/nwr7TtsxYRx93DlZT+j9+U/4NKrbuCNZ+5ns82as2DhItpt0ZZhpw6iTetWnDus9BAQt903gZ98/xw+s1UHjv/6D/mfEV8FKDns9IOP/ZP7JjzBc/ffRKuWLflwfs1PIj7zzDNMmTKF9u3bs2rVKu69914233xz5s2bx3777ceAAQN45ZVX+PnPf851d45ny/YdWDh/Pq3btKXXfgfy1KMPc1iffkwYdw+9+w6gWTO/qN5sU+JEkIEVy1cwY/qrDDv5OCB5Qc1WW38WgN133oGhwy/g2D6HcmyfL9fY1ntzP2DGzFkcuM8XkUTTiqa8/OoMPtdlm3WGnQZ45KnnOHPwAFq1bAkkQ1/X5IgjjqB9+/ZAMjrqj370I5588kmaNGnC22+/zXvvvcdjjz3G8ccfz5btk2sfW2y5JQBfOelUbrzmCg7r04+xd9zKRb/63XrsKTPbGDgRZCAi2G7HHtwy9uGikjd44OYrePLZFxj38N+55Hd/Yurjd1bb1u3jHmb+wkV03+8YAD5avIQxYx/ivG+eXuW2Sw5zXVHBmjVrAFi2bNmnylq3br12evTo0cydO5dJkybRrFkzunXrxrJly6ps94t778cvLjiXic/8k9WrV7NDj13WqWNmGzdfI8hA882aM/+Defx70r8AWLlyJTOmT0uGmJ7zHl8+YG8uu/A7LPhoEYuXfEzb1q1ZtHhJybZuu28CE/5yJTOfe4CZzz3ApAdHM2bcQ1UOO33kIftx/Zixa4egruwa6ta1E5MmTQLgrrvuqjL2hQsXsvXWW9OsWTMef/xx3nwzuWOqd+/e3HHHHSyY/2FSb/78tescM2gII4d/jWNPbOABucxsgzTOM4IqRuirr9FHm6gJv/njTfzqovNZvOgjVq1ezSlnDaP/9vtzyogLWbhoMRHB984eSrst2tL/iIM5/us/ZOxDf+fKn53HQfvuCcDMWXN4a8677LfXJze+dt+2M5u3acNzL7xUctjpPl8+gMlT/0OvvqfQvFkzjj7sAH7xPyM4d9ipnDj8Ym655RYOO+ywKmMfOnQo/fv3p1evXvTs2ZMePZLhsHfddVcuuOACvnp8PyoqKuix6+5ccvnVAPQ77gSu+vXP6TPw+Az3qpllxcNQ16OGGoZ6rU5frHUTpfbh3x4Yy+MPj+cXv/9jlet5GOqEh1H2/quVjIahbpxnBFZvfvnj8/jn44/wh5vvaOhQzGwDORFYrfzPJZc1dAhmVkuN5mLxptbFlScRQeB/H7ONVaNIBC1atOCDDz5wMtgIRQSrln7Emwv8tLHZxqpRdA116dKF2bNnM3fu3GrrvTf/43qKqLRpqj6+zC2cVusm1ncfBsGbC1Zy5XPza65sZg2iUSSCZs2a0b179xrr9fUdB7VuoqH3oZnVvUy7hiT1kTRd0gxJI0uUS9IVafkUSXtmGY+Zma0rs0QgqQK4CugL7AKcJKl4/IG+wA7p5xzgmqziMTOz0rI8I9gHmBERr0fECmAMMLCozkDg5kg8C7STtE2GMZmZWZEsrxF0BmYVzM8G9i2jTmfgU4+gSjqH5IwBYLGk6XUbav0QbAXMa7AA/nfdQeM2Nd6HteP9Vzub+P77XFUFWSaCUhEX399ZTh0i4lrg2roIqiFJmljVI95WHu/D2vH+q53Guv+y7BqaDXQtmO8CzNmAOmZmlqEsE8HzwA6SuktqDgwBxhXVGQeclt49tB+wMCJqPzKZmZmVLbOuoYhYJWk48BBQAVwfEVMlDUvLRwHjgaOBGcBS4Mys4tlIbPLdWxsB78Pa8f6rnUa5/za5YajNzKxuNYqxhszMbMM5EZiZ5ZwTQZkkLa6DNg6VtFDSi5JelfSbuoitMZB0gaSp6VAjkyU9KOmXRXV6SpqWTs+U9FRR+WRJL9dn3BsDSR3S7z5Z0ruS3i6Yb97Q8W0KCv//lnS0pP9K2lbSxZKWStq6iroh6bcF8+dKurjeAq8jTgT176mI+CLwReAYSQc0dEANTdL+wDHAnhGxO3A4cCkwuKjqEODWgvm2krqmbdT8rtJGKiI+iIieEdETGAVcXjkfESskNYrBJeuDpN7AlUCfiHgrXTwP+EEVqywHviJpq/qILytOBLWQHqE+mx7F3itpy3T53umyZyT9utRRakR8DEwmeZIaSUem9V+QdKekNunyo9Ozh3+kA/TdX49fsb5sA8yLiOUAETEvIv4OLJBU+DT6iSRDlVS6g0+SxUnAbfUR7KZA0o2S/k/S48CvJG0naYKkSZKektQjrddR0t2Snk8/uT0wkXQQcB3QLyJeKyi6HhgsqX2J1VaR3En0vXoIMTNOBLVzM3B+ehT7EvCTdPkNwLCI2B9YXWrFNGnsADyZHk1cCBweEXsCE4HvS2oB/BHoGxEHAh0z/TYN52Ggq6T/SLpa0iHp8ttIzgJInzP5ICL+W7DeXcBX0un+wF/rK+BNxI4kf1M/IPmxGhERewHnAlendX5PcgaxNzAI+FODRNrwNgPGAsdGxKtFZYtJksF3qlj3KmCopC0yjC9TTgQbKP1Hb5ceuQLcBBwsqR3QNiKeTpffWrTqQZKmAO8C90fEu8B+JCO0/lPSZOB0knFBegCvR8Qb6bqN8og3IhYDe5GMJzUXuF3SGSRH/8dLakKSEIq//4fAfElDgGkkz6LYJ+6MiNXp2eWXgDvTv68/kpyFQdIN94d0+Thgc0ltGyLYBrYSeBo4q4ryK4DTJW1eXBARH5EcFH47u/Cy5b7DulfTqFBPRcQxknYE/iHp3nSdv0XESZ9qSPpiVkFubCJiNfAE8ISkl4DTI+JGSTOBQ0iOVvcvsertJEdkZ9RPpJuUJel/mwAL0msIxZoA+6ddlXm2hqTr8RFJP4qIXxQWRsQCSbcC36xi/d8BL5D0BmxyfEawgSJiIcnR6EHpolOBv0fEfGBR2pUBaddGifX/A/wSOB94FjhA0vYAklqlieJV4POSuqWrFV88bRQk7SRph4JFPYE30+nbgMuB1yJidonV7wUuI3mC3UpIj1jfkHQCrH0h1B5p8cPA8Mq6knrWf4Qbh4hYSnLTwlBJpc4M/g/4OiUOoCPiQ5JrVlWdUWzUnAjK10rS7ILP90m6cH6ddvX0BH6a1j0LuFbSMyRH+1W9I3IUcDDQhuSI9ra0rWeBHulR2jeBCZL+AbxXTVubsjbATZJeSb//LsDFadmdwK58+iLxWhGxKCJ+lb7zwqo2FDhL0r+BqXzybpBvA73SmxteAYY1VIAbg/QHvQ9woaSBRWXzSA48Nqti9d+SDFO9yfEQExmQ1Cbt90bJKzq3iYiqLjSV1ZYkkXSB/DciLq/DcM0s53xGkI1+BQ83HQT8rBZtnZ1eyJsKbEFyoc/MrM74jMDMLOd8RmBmlnNOBGZmOedEYGaWc04EllvpyJG3FMw3lTS3pvGc0jGmji6Yv1jSubWIo1brm9WWE4Hl2RLgC5JapvNHAG+XsV5PklesmjUKTgSWdw8C/dLpT41gKqm1pOvTUTlflDRQyfj+PyUZjXKypMqnvXeR9ISk1yV9u6CN70t6Of18t2D5BZKmS3oE2Klg+bcrH6yTVPIhOrO65rGGLO/GABel3UG7k4wyWTlsyAXAYxHx1XQwwX8BjwAXAb0iYjgkXTskAwR+GWgLTJd0TdremcC+JE+YPyfp7yQHYENI3knRlGSMmknpNkcC3SNiebpNs8w5EViuRcSUdCynk4DxRcVHAgMK+u9bANtW0dQD6fsUlkt6H/gMcCBwb0QsAZB0D0mSaZIuX5ouH1fQzhRgtKT7gPtq9+3MyuOuIbNk+OXfsO4w1wIGFbzta9uImFZFG8sLpleTHGRVNxJtVU9y9iMZSmQvYJL8djGrB04EZkl30E8j4qWi5Q8BI9JxngqHBV9E0gVUkyeBY9PRZFsDxwFPpcuPk9QyHfu/f9p+E6BrRDwOnAe0IxmQzyxTPtqw3EuHt/59iaJLSMaZn5Img5kkwxQ/DoxMx4D6ZTXtviDpRpJrCwB/iogXASTdTvKq0jdJkgNABfCX9KVHInlz2IIN/2Zm5fFYQ2ZmOeeuITOznHMiMDPLOScCM7OccyIwM8s5JwIzs5xzIjAzyzknAjOznPt/l4KghyG+/vwAAAAASUVORK5CYII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5" name="Picture 7" descr="C:\Users\Amar Pandit\Desktop\Method accuracie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315" y="2784857"/>
            <a:ext cx="5057370" cy="3642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57943" y="1604865"/>
            <a:ext cx="61830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Our analysis determined that the Decision Tree Classification is the best prediction model for successful landings.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 accuracy of the Decision Tree Classifier was 90%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567315" y="6330429"/>
            <a:ext cx="547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8: Evaluation of Accuracies of Testing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086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10420638" cy="151311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shown in Figure 9, CCAF5 SLC 40 seems to be the location of the most successful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has generally improved over time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9218" name="Picture 2" descr="C:\Users\Amar Pandit\Desktop\Flight Number vs Launch Sit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607" y="3783194"/>
            <a:ext cx="10740787" cy="209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180115" y="5882503"/>
            <a:ext cx="3831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9: Flight Number vs. Launch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8194" name="Picture 2" descr="C:\Users\Amar Pandit\Desktop\Payload vs Launch Sit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19" y="4094107"/>
            <a:ext cx="11936963" cy="2333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 txBox="1">
            <a:spLocks/>
          </p:cNvSpPr>
          <p:nvPr/>
        </p:nvSpPr>
        <p:spPr>
          <a:xfrm>
            <a:off x="864973" y="2057400"/>
            <a:ext cx="10420638" cy="1513114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Figure 10 shows that the high payloads, those &gt;8000kg, seem to have the most success.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 &gt;12,000kg, only CCAFS SLC 40 and KSC LC 39 seem to be the only possible launch sites.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16963" y="6452092"/>
            <a:ext cx="3558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10: Payload vs. Launch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679510"/>
            <a:ext cx="10420503" cy="1822580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Figure 11 shows that the following orbits had the highest success rates;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42" name="Picture 2" descr="C:\Users\Amar Pandit\Desktop\Success Rate vs Orbit Typ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3830" y="3570514"/>
            <a:ext cx="3989470" cy="3002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211217" y="6518988"/>
            <a:ext cx="3769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11: Success Rate vs. Orbit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69756"/>
            <a:ext cx="10576013" cy="1251942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Figure 12. VLEO shows increased occurrence, which could be utilized in future endeavors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trend supports that success rate improves over time.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1266" name="Picture 2" descr="C:\Users\Amar Pandit\Desktop\Flight Number vs Orbit Typ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09" y="4254758"/>
            <a:ext cx="11698982" cy="228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024605" y="6540111"/>
            <a:ext cx="4142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12: Flight Number vs. Orbit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10034838" cy="1444690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Figure 13, we can clearly see that the ISS orbit can accommodate a large payload range with a reasonable success rate.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While orbit GTO has success across a wide payload mass, it is very inconsistent with successes.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More data is needed to draw any conclusions on orbits SO and GEO.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2290" name="Picture 2" descr="C:\Users\Amar Pandit\Desktop\Payload vs Orbit Typ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83" y="4167673"/>
            <a:ext cx="11566834" cy="2259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410270" y="6427211"/>
            <a:ext cx="3371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13: Payload vs. Orbit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72277" y="1747935"/>
            <a:ext cx="10605795" cy="1735494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Figure 14 shows that from 2013 onward, there is a sharp increase in success rate.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seems to taper off near 2020, but more data is needed to confirm whether or not this is just a local minimum.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rapid increase in success rate from 2013 to 2019 could be due to the process being highly iterative in the early years until most features were optimized.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1026" name="Picture 2" descr="C:\Users\Amar Pandit\Desktop\Launch Success Yearly Tren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3749983"/>
            <a:ext cx="3979506" cy="2802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76261" y="6458313"/>
            <a:ext cx="4627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14: Yearly Trend of Launch Successes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837272" cy="167646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Four unique launch sites are available as shown in Figure 15.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data, filtering code was used to select only unique launch sites.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0198" y="4276861"/>
            <a:ext cx="5771605" cy="20508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510030" y="6427211"/>
            <a:ext cx="3171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15: Unique Launch Sites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121925" cy="159215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Figure 16 show five launches from Cape Canaveral, Florida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43" y="4091318"/>
            <a:ext cx="11781914" cy="23358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787649" y="6488668"/>
            <a:ext cx="4616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16: Five Launches from Cape Canaveral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Figure 17 shows the total payload mass in Kg for payloads carried by NASA boosters.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was calculated by filtering the payloads by site codes containing “CRS” which refer to NASA.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912" y="3996106"/>
            <a:ext cx="2110176" cy="8640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318588" y="5108484"/>
            <a:ext cx="5554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17: Total Payload carried by NASA boosters in Kg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05812"/>
            <a:ext cx="10667040" cy="483325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</a:t>
            </a:r>
          </a:p>
          <a:p>
            <a:pPr marL="685800" lvl="2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the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API are used to obtain and manipulate the data.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was used to predict the best possible outcomes.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visualization theory and the creation of interactive visuals are used to reach conclusions about the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all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above methodologies and available data, it is possible to determine the best features that will predict the success of the launchings.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is supported by predictions made through machine learning to determine important features.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Figure 18 shows that the average payload mass carried by booster F9 v1.1 is 2,928kg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was calculated by selecting the booster version specifically in the data and averaging the payloads.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252" y="4926563"/>
            <a:ext cx="1875496" cy="928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704263" y="5921829"/>
            <a:ext cx="4783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18: Average Payload Mass by F9 v1.1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Figure 19 shows the first successful ground pad landing.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was obtained by using the MIN function on the DATE column and selecting for rows containing ‘Success (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ground_pad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).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937" y="4572000"/>
            <a:ext cx="2024126" cy="1095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331029" y="5890727"/>
            <a:ext cx="5529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19: Date of First Successful Ground Pad Landing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563574" cy="219509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Figure 20 show the boosters which have successfully landed on a drone ship with a payload between 4000kg and 6000kg.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was obtained by selecting distinct booster versions within the payload mass constraints.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483" y="4138908"/>
            <a:ext cx="1973035" cy="2156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082212" y="6295153"/>
            <a:ext cx="6027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20: Boosters for Successful Landings with Payloads between 4000 and 6000kg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Figure 21 was obtained by using the Count() function and grouping by Mission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were 99 successes, 1 success with an unclear payload status, and 1 in-flight failure.</a:t>
            </a: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225" y="4341780"/>
            <a:ext cx="2495550" cy="1076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19341" y="5803641"/>
            <a:ext cx="4553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21: Total Successful and Failed 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5431737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Figure 22 shows only the boosters which were able to carry the maximum payload.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was obtained by using the MAX() function on the “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Payload_Mass_KG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 column and selecting for distinct booster versions.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772" y="2030425"/>
            <a:ext cx="1798573" cy="40791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483151" y="6109542"/>
            <a:ext cx="3558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22: Boosters Which </a:t>
            </a:r>
            <a:r>
              <a:rPr lang="en-US" dirty="0"/>
              <a:t>H</a:t>
            </a:r>
            <a:r>
              <a:rPr lang="en-US" dirty="0" smtClean="0"/>
              <a:t>ave </a:t>
            </a:r>
            <a:r>
              <a:rPr lang="en-US" dirty="0"/>
              <a:t>C</a:t>
            </a:r>
            <a:r>
              <a:rPr lang="en-US" dirty="0" smtClean="0"/>
              <a:t>arried the Maximum Payload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835786" cy="249755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Figure 23 shows the failed drone ship landings and launch site names in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was obtained by selecting for booster versions whose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was listed as ‘Failure (drone ship)’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4569" y="4547119"/>
            <a:ext cx="2822862" cy="1163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052596" y="5809861"/>
            <a:ext cx="4086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23: 2015 Failed Drone ship Landing Launch Site and Booster Version.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515601" cy="2230081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Figure 24 shows that ‘No attempt’ landing outcomes are the most common occurrence in this time frame.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reinforces the need for favorable launch and landing locations and conditions.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075" y="4098806"/>
            <a:ext cx="1847850" cy="2333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592286" y="6357257"/>
            <a:ext cx="5007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24: Landing outcomes Ranked by Frequency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414284" cy="185063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dirty="0" smtClean="0"/>
              <a:t>As shown in Figure 25, the launch sites are located near coasts. This is most likely to ensure that ther</a:t>
            </a:r>
            <a:r>
              <a:rPr lang="en-US" dirty="0" smtClean="0"/>
              <a:t>e is plenty of safe landing locations.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North American Launch Sites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365" y="3676261"/>
            <a:ext cx="4851270" cy="26840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999723" y="6427211"/>
            <a:ext cx="4192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25: Launch Sites in North America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941533" cy="208701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map in Figure 26 show the launch outcomes by site. Green for successes and red fo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r failures.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Launch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114" y="3920992"/>
            <a:ext cx="7985773" cy="2713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769567" y="6488668"/>
            <a:ext cx="4652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26: Launch Outcomes Labeled by Color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=""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430694"/>
            <a:ext cx="10580160" cy="5281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context</a:t>
            </a:r>
          </a:p>
          <a:p>
            <a:pPr lvl="1"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if the new company,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can successfully compete with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2"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Seeking to lower overall costs for launches by determining if landings will be successful.</a:t>
            </a:r>
          </a:p>
          <a:p>
            <a:pPr lvl="2"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Finding the best locations for launches.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9"/>
            <a:ext cx="10831051" cy="201406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Figure 27 is a good example of the logistical safety needs for launch sites.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site itself is distanced from large housing areas and is near roads and railways.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1657" y="3704754"/>
            <a:ext cx="4028686" cy="2722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309257" y="6427211"/>
            <a:ext cx="5573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27: Proximity Map of the KSC LC-39A Launch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9624292" cy="254110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It can be clearly seen in Figure 28 that the KSC LC-39A launch site has a majority of the successful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Second best is the CCAFS LC-40 site, followed by VAFB SLC-4E and CCAFS SLC-40.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Successful Launches for Each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345" y="4366726"/>
            <a:ext cx="10415311" cy="2271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674288" y="6570281"/>
            <a:ext cx="8843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28: Pie chart Showing Counts of Successful Launches Divided by Launch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332079" cy="220519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Figure 29 shows us a closer look at the most successful launch site, KSC LC-39A.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76.9% of launches are successful and 23.1% fail.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209" y="4469111"/>
            <a:ext cx="11551582" cy="1958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84580" y="6488668"/>
            <a:ext cx="702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29: Launch Successes and Failures at the KSC LC-39A Launch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420503" cy="2049689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Figure 30, we have plotted the payload mass by launch outcome. We have further categorized the data by showing the booster version by color.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Based on this, we can see that the FT Booster seems to be the most successful. While the v1.1 seem to be the least successful.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successes with the FT booster are between 2000kg and 4000kg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significantly less data for launches above 6000kg, so further research is needed to determine if there is any usable payload between 6000kg and 10000kg.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Payload vs. Launch Outcome Divided by BV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68" y="3989970"/>
            <a:ext cx="11605265" cy="1942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50571" y="6211668"/>
            <a:ext cx="8490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30: Scatterplot Showing Launch Outcome based on payload and booster version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As shown in Figure 8, four classification models were tested and plotted.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decision tree classifier is the best overall method, with the highest overall accuracy and comparable test accuracy.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tests show accuracies above 80%.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59805" y="5509983"/>
            <a:ext cx="547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8: Evaluation of Accuracies of Testing Methods</a:t>
            </a:r>
            <a:endParaRPr lang="en-US" dirty="0"/>
          </a:p>
        </p:txBody>
      </p:sp>
      <p:pic>
        <p:nvPicPr>
          <p:cNvPr id="7" name="Picture 7" descr="C:\Users\Amar Pandit\Desktop\Method accuracie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602" y="1920220"/>
            <a:ext cx="5057370" cy="3642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Figure 31 we can see that the data supports Decision Tree Classifier as the best model as there are larger numbers of true positives and true negatives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false positives and negatives are very low.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09731" y="6361800"/>
            <a:ext cx="5772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31: Confusion Matrix of the Decision Tree Model</a:t>
            </a:r>
            <a:endParaRPr lang="en-US" dirty="0"/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0346" y="3856653"/>
            <a:ext cx="4251308" cy="25705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=""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613336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supporting evidence, the best scenario is as follows;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LC-39A as the launch site.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Payloads between 2000kg and 4000kg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is more likely to have a successful launch than a successful landing. The outcome of a launch improve with more attempts.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Classifier is the best method to determine if a landing wil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 be successful.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=""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Had issues with Folium maps not showing any changes even with correct code.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Could not fix some issues due to the monthly limited processing quantity allotted by free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notebooks through IBM. 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8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the </a:t>
            </a:r>
            <a:r>
              <a:rPr lang="en-US" sz="84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SpaceX</a:t>
            </a:r>
            <a:r>
              <a:rPr lang="en-US" sz="8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API, </a:t>
            </a:r>
            <a:r>
              <a:rPr lang="en-US" sz="8400" dirty="0" smtClean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https://api.spacexdata.com/v4/rockets/</a:t>
            </a:r>
            <a:endParaRPr lang="en-US" sz="84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8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</a:t>
            </a:r>
            <a:r>
              <a:rPr lang="en-US" sz="84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WebScraping</a:t>
            </a:r>
            <a:r>
              <a:rPr lang="en-US" sz="8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on the provided data tables.</a:t>
            </a:r>
            <a:endParaRPr lang="en-US" sz="8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8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was evaluated in order to determine confidence levels by which we could predict favorable launch conditions.					</a:t>
            </a:r>
            <a:endParaRPr lang="en-US" sz="8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=""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  <a:buFont typeface="Wingdings" pitchFamily="2" charset="2"/>
              <a:buChar char="§"/>
            </a:pPr>
            <a:r>
              <a:rPr lang="en-US" sz="22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A train/test split was created from the collected data and then four classification models were used to verify the results. </a:t>
            </a:r>
          </a:p>
          <a:p>
            <a:pPr marL="457200" lvl="1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=""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893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Web Scraping and the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API, we were able to collect and manipulate the data.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Obtained data from the public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API which was used as shown in figure 1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hlinkClick r:id="rId3"/>
              </a:rPr>
              <a:t>https://</a:t>
            </a:r>
            <a:r>
              <a:rPr lang="en-US" sz="1400" dirty="0" smtClean="0">
                <a:hlinkClick r:id="rId3"/>
              </a:rPr>
              <a:t>github.com/Zamplifier/class10repo/blob/master/Class%2010%20week%201.ipynb</a:t>
            </a:r>
            <a:endParaRPr lang="en-US" sz="1400" dirty="0" smtClean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7" y="1587500"/>
            <a:ext cx="3057525" cy="443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243645" y="5946711"/>
            <a:ext cx="294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1: API Call Flowchart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155be751-a274-42e8-93fb-f39d3b9bccc8"/>
    <ds:schemaRef ds:uri="http://purl.org/dc/terms/"/>
    <ds:schemaRef ds:uri="f80a141d-92ca-4d3d-9308-f7e7b1d44ce8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1627</TotalTime>
  <Words>2168</Words>
  <Application>Microsoft Office PowerPoint</Application>
  <PresentationFormat>Custom</PresentationFormat>
  <Paragraphs>296</Paragraphs>
  <Slides>50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Windows User</cp:lastModifiedBy>
  <cp:revision>245</cp:revision>
  <dcterms:created xsi:type="dcterms:W3CDTF">2021-04-29T18:58:34Z</dcterms:created>
  <dcterms:modified xsi:type="dcterms:W3CDTF">2022-06-12T17:18:01Z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